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Source Code Pro"/>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hyWXRfdKxHzR8DT8LZSjVAb7mQ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7.xml"/><Relationship Id="rId44" Type="http://schemas.openxmlformats.org/officeDocument/2006/relationships/font" Target="fonts/SourceCodePro-boldItalic.fntdata"/><Relationship Id="rId21" Type="http://schemas.openxmlformats.org/officeDocument/2006/relationships/slide" Target="slides/slide16.xml"/><Relationship Id="rId43" Type="http://schemas.openxmlformats.org/officeDocument/2006/relationships/font" Target="fonts/SourceCodePro-italic.fntdata"/><Relationship Id="rId24" Type="http://schemas.openxmlformats.org/officeDocument/2006/relationships/slide" Target="slides/slide19.xml"/><Relationship Id="rId46" Type="http://schemas.openxmlformats.org/officeDocument/2006/relationships/font" Target="fonts/Oswald-bold.fntdata"/><Relationship Id="rId23" Type="http://schemas.openxmlformats.org/officeDocument/2006/relationships/slide" Target="slides/slide18.xml"/><Relationship Id="rId45"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y.io/model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acy.io/api/language#pip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Word2vec"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24825366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24825366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256d94c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1256d94cf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rgbClr val="1A1E23"/>
                </a:solidFill>
                <a:highlight>
                  <a:srgbClr val="FFFFFF"/>
                </a:highlight>
              </a:rPr>
              <a:t>When you call </a:t>
            </a:r>
            <a:r>
              <a:rPr lang="en" sz="1000">
                <a:solidFill>
                  <a:srgbClr val="1A1E23"/>
                </a:solidFill>
                <a:highlight>
                  <a:srgbClr val="FFFFFF"/>
                </a:highlight>
              </a:rPr>
              <a:t>nlp</a:t>
            </a:r>
            <a:r>
              <a:rPr lang="en">
                <a:solidFill>
                  <a:srgbClr val="1A1E23"/>
                </a:solidFill>
                <a:highlight>
                  <a:srgbClr val="FFFFFF"/>
                </a:highlight>
              </a:rPr>
              <a:t> on a text, spaCy first tokenizes the text to produce a </a:t>
            </a:r>
            <a:r>
              <a:rPr lang="en" sz="1000">
                <a:solidFill>
                  <a:srgbClr val="1A1E23"/>
                </a:solidFill>
                <a:highlight>
                  <a:srgbClr val="FFFFFF"/>
                </a:highlight>
              </a:rPr>
              <a:t>Doc</a:t>
            </a:r>
            <a:r>
              <a:rPr lang="en">
                <a:solidFill>
                  <a:srgbClr val="1A1E23"/>
                </a:solidFill>
                <a:highlight>
                  <a:srgbClr val="FFFFFF"/>
                </a:highlight>
              </a:rPr>
              <a:t> object. </a:t>
            </a:r>
            <a:endParaRPr>
              <a:solidFill>
                <a:srgbClr val="1A1E23"/>
              </a:solidFill>
              <a:highlight>
                <a:srgbClr val="FFFFFF"/>
              </a:highlight>
            </a:endParaRPr>
          </a:p>
          <a:p>
            <a:pPr indent="0" lvl="0" marL="0" rtl="0" algn="l">
              <a:lnSpc>
                <a:spcPct val="115000"/>
              </a:lnSpc>
              <a:spcBef>
                <a:spcPts val="0"/>
              </a:spcBef>
              <a:spcAft>
                <a:spcPts val="0"/>
              </a:spcAft>
              <a:buSzPts val="1100"/>
              <a:buNone/>
            </a:pPr>
            <a:r>
              <a:rPr lang="en">
                <a:solidFill>
                  <a:srgbClr val="1A1E23"/>
                </a:solidFill>
                <a:highlight>
                  <a:srgbClr val="FFFFFF"/>
                </a:highlight>
              </a:rPr>
              <a:t>The </a:t>
            </a:r>
            <a:r>
              <a:rPr lang="en" sz="1000">
                <a:solidFill>
                  <a:srgbClr val="1A1E23"/>
                </a:solidFill>
                <a:highlight>
                  <a:srgbClr val="FFFFFF"/>
                </a:highlight>
              </a:rPr>
              <a:t>Doc</a:t>
            </a:r>
            <a:r>
              <a:rPr lang="en">
                <a:solidFill>
                  <a:srgbClr val="1A1E23"/>
                </a:solidFill>
                <a:highlight>
                  <a:srgbClr val="FFFFFF"/>
                </a:highlight>
              </a:rPr>
              <a:t> is then processed in several different steps – this is also referred to as the processing pipeline. </a:t>
            </a:r>
            <a:endParaRPr>
              <a:solidFill>
                <a:srgbClr val="1A1E23"/>
              </a:solidFill>
              <a:highlight>
                <a:srgbClr val="FFFFFF"/>
              </a:highlight>
            </a:endParaRPr>
          </a:p>
          <a:p>
            <a:pPr indent="0" lvl="0" marL="0" rtl="0" algn="l">
              <a:lnSpc>
                <a:spcPct val="115000"/>
              </a:lnSpc>
              <a:spcBef>
                <a:spcPts val="0"/>
              </a:spcBef>
              <a:spcAft>
                <a:spcPts val="0"/>
              </a:spcAft>
              <a:buSzPts val="1100"/>
              <a:buNone/>
            </a:pPr>
            <a:r>
              <a:rPr lang="en">
                <a:solidFill>
                  <a:srgbClr val="1A1E23"/>
                </a:solidFill>
                <a:highlight>
                  <a:srgbClr val="FFFFFF"/>
                </a:highlight>
              </a:rPr>
              <a:t>The pipeline used by the </a:t>
            </a:r>
            <a:r>
              <a:rPr lang="en">
                <a:solidFill>
                  <a:schemeClr val="hlink"/>
                </a:solidFill>
                <a:highlight>
                  <a:srgbClr val="FFFFFF"/>
                </a:highlight>
                <a:uFill>
                  <a:noFill/>
                </a:uFill>
                <a:hlinkClick r:id="rId2"/>
              </a:rPr>
              <a:t>trained pipelines</a:t>
            </a:r>
            <a:r>
              <a:rPr lang="en">
                <a:solidFill>
                  <a:srgbClr val="1A1E23"/>
                </a:solidFill>
                <a:highlight>
                  <a:srgbClr val="FFFFFF"/>
                </a:highlight>
              </a:rPr>
              <a:t> typically include a tagger, a lemmatizer, a parser and an entity recognizer. </a:t>
            </a:r>
            <a:endParaRPr>
              <a:solidFill>
                <a:srgbClr val="1A1E23"/>
              </a:solidFill>
              <a:highlight>
                <a:srgbClr val="FFFFFF"/>
              </a:highlight>
            </a:endParaRPr>
          </a:p>
          <a:p>
            <a:pPr indent="0" lvl="0" marL="0" rtl="0" algn="l">
              <a:lnSpc>
                <a:spcPct val="115000"/>
              </a:lnSpc>
              <a:spcBef>
                <a:spcPts val="0"/>
              </a:spcBef>
              <a:spcAft>
                <a:spcPts val="0"/>
              </a:spcAft>
              <a:buSzPts val="1100"/>
              <a:buNone/>
            </a:pPr>
            <a:r>
              <a:rPr lang="en">
                <a:solidFill>
                  <a:srgbClr val="1A1E23"/>
                </a:solidFill>
                <a:highlight>
                  <a:srgbClr val="FFFFFF"/>
                </a:highlight>
              </a:rPr>
              <a:t>Each pipeline component returns the processed </a:t>
            </a:r>
            <a:r>
              <a:rPr lang="en" sz="1000">
                <a:solidFill>
                  <a:srgbClr val="1A1E23"/>
                </a:solidFill>
                <a:highlight>
                  <a:srgbClr val="FFFFFF"/>
                </a:highlight>
              </a:rPr>
              <a:t>Doc</a:t>
            </a:r>
            <a:r>
              <a:rPr lang="en">
                <a:solidFill>
                  <a:srgbClr val="1A1E23"/>
                </a:solidFill>
                <a:highlight>
                  <a:srgbClr val="FFFFFF"/>
                </a:highlight>
              </a:rPr>
              <a:t>, which is then passed on to the next component.</a:t>
            </a:r>
            <a:endParaRPr>
              <a:solidFill>
                <a:srgbClr val="1A1E23"/>
              </a:solidFill>
              <a:highlight>
                <a:srgbClr val="FFFFFF"/>
              </a:highlight>
            </a:endParaRPr>
          </a:p>
          <a:p>
            <a:pPr indent="0" lvl="0" marL="0" rtl="0" algn="l">
              <a:lnSpc>
                <a:spcPct val="115000"/>
              </a:lnSpc>
              <a:spcBef>
                <a:spcPts val="0"/>
              </a:spcBef>
              <a:spcAft>
                <a:spcPts val="0"/>
              </a:spcAft>
              <a:buSzPts val="1100"/>
              <a:buNone/>
            </a:pPr>
            <a:r>
              <a:rPr lang="en">
                <a:solidFill>
                  <a:srgbClr val="1A1E23"/>
                </a:solidFill>
                <a:highlight>
                  <a:srgbClr val="FFFFFF"/>
                </a:highlight>
                <a:latin typeface="Roboto"/>
                <a:ea typeface="Roboto"/>
                <a:cs typeface="Roboto"/>
                <a:sym typeface="Roboto"/>
              </a:rPr>
              <a:t>The capabilities of a processing pipeline always depend on the components, their models and how they were trained. </a:t>
            </a:r>
            <a:endParaRPr>
              <a:solidFill>
                <a:srgbClr val="1A1E2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100"/>
              <a:buNone/>
            </a:pPr>
            <a:r>
              <a:rPr lang="en">
                <a:solidFill>
                  <a:srgbClr val="1A1E23"/>
                </a:solidFill>
                <a:highlight>
                  <a:srgbClr val="FFFFFF"/>
                </a:highlight>
                <a:latin typeface="Roboto"/>
                <a:ea typeface="Roboto"/>
                <a:cs typeface="Roboto"/>
                <a:sym typeface="Roboto"/>
              </a:rPr>
              <a:t>For example, a pipeline for named entity recognition needs to include a trained named entity recognizer component with a statistical model and weights that enable it to make predictions of entity labels.</a:t>
            </a:r>
            <a:endParaRPr i="1" sz="1200">
              <a:solidFill>
                <a:srgbClr val="212529"/>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24242"/>
                </a:solidFill>
              </a:rPr>
              <a:t>We used the large trained model for the english language, en_core_web_lg which includes trained pipelines &amp; weights.</a:t>
            </a:r>
            <a:endParaRPr>
              <a:solidFill>
                <a:srgbClr val="424242"/>
              </a:solidFill>
            </a:endParaRPr>
          </a:p>
          <a:p>
            <a:pPr indent="0" lvl="0" marL="0" rtl="0" algn="l">
              <a:lnSpc>
                <a:spcPct val="115000"/>
              </a:lnSpc>
              <a:spcBef>
                <a:spcPts val="0"/>
              </a:spcBef>
              <a:spcAft>
                <a:spcPts val="0"/>
              </a:spcAft>
              <a:buClr>
                <a:schemeClr val="dk1"/>
              </a:buClr>
              <a:buSzPts val="1100"/>
              <a:buFont typeface="Arial"/>
              <a:buNone/>
            </a:pPr>
            <a:r>
              <a:rPr lang="en">
                <a:solidFill>
                  <a:srgbClr val="292929"/>
                </a:solidFill>
                <a:highlight>
                  <a:srgbClr val="FFFFFF"/>
                </a:highlight>
              </a:rPr>
              <a:t>S</a:t>
            </a:r>
            <a:r>
              <a:rPr lang="en">
                <a:solidFill>
                  <a:srgbClr val="292929"/>
                </a:solidFill>
                <a:highlight>
                  <a:srgbClr val="FFFFFF"/>
                </a:highlight>
              </a:rPr>
              <a:t>et up an nlp object.</a:t>
            </a:r>
            <a:endParaRPr>
              <a:solidFill>
                <a:srgbClr val="2929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292929"/>
                </a:solidFill>
                <a:highlight>
                  <a:srgbClr val="FFFFFF"/>
                </a:highlight>
              </a:rPr>
              <a:t>Create a doc object that is the processed version of the string input =  a container of tokens.</a:t>
            </a:r>
            <a:endParaRPr>
              <a:solidFill>
                <a:srgbClr val="2929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292929"/>
                </a:solidFill>
                <a:highlight>
                  <a:srgbClr val="FFFFFF"/>
                </a:highlight>
              </a:rPr>
              <a:t>The tokens in a Doc object are Token objects, with a long list of attributes. </a:t>
            </a:r>
            <a:endParaRPr>
              <a:solidFill>
                <a:srgbClr val="2929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When you call </a:t>
            </a:r>
            <a:r>
              <a:rPr lang="en">
                <a:solidFill>
                  <a:schemeClr val="dk1"/>
                </a:solidFill>
              </a:rPr>
              <a:t>nlp</a:t>
            </a:r>
            <a:r>
              <a:rPr lang="en">
                <a:solidFill>
                  <a:srgbClr val="1A1E23"/>
                </a:solidFill>
                <a:highlight>
                  <a:srgbClr val="FFFFFF"/>
                </a:highlight>
              </a:rPr>
              <a:t> on a text, spaCy will tokenize it and then call each component on the </a:t>
            </a:r>
            <a:r>
              <a:rPr lang="en">
                <a:solidFill>
                  <a:schemeClr val="dk1"/>
                </a:solidFill>
              </a:rPr>
              <a:t>Doc</a:t>
            </a:r>
            <a:r>
              <a:rPr lang="en">
                <a:solidFill>
                  <a:srgbClr val="1A1E23"/>
                </a:solidFill>
                <a:highlight>
                  <a:srgbClr val="FFFFFF"/>
                </a:highlight>
              </a:rPr>
              <a:t>, in order. </a:t>
            </a:r>
            <a:endParaRPr>
              <a:solidFill>
                <a:srgbClr val="1A1E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It then returns the processed </a:t>
            </a:r>
            <a:r>
              <a:rPr lang="en">
                <a:solidFill>
                  <a:schemeClr val="dk1"/>
                </a:solidFill>
              </a:rPr>
              <a:t>Doc</a:t>
            </a:r>
            <a:r>
              <a:rPr lang="en">
                <a:solidFill>
                  <a:srgbClr val="1A1E23"/>
                </a:solidFill>
                <a:highlight>
                  <a:srgbClr val="FFFFFF"/>
                </a:highlight>
              </a:rPr>
              <a:t> that you can work with.</a:t>
            </a:r>
            <a:endParaRPr>
              <a:solidFill>
                <a:srgbClr val="1A1E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When processing large volumes of text, the statistical models are usually more efficient if you let them work on batches of texts. </a:t>
            </a:r>
            <a:endParaRPr>
              <a:solidFill>
                <a:srgbClr val="1A1E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spaCy’s </a:t>
            </a:r>
            <a:r>
              <a:rPr lang="en">
                <a:solidFill>
                  <a:schemeClr val="hlink"/>
                </a:solidFill>
                <a:highlight>
                  <a:srgbClr val="FFFFFF"/>
                </a:highlight>
                <a:uFill>
                  <a:noFill/>
                </a:uFill>
                <a:hlinkClick r:id="rId2"/>
              </a:rPr>
              <a:t>nlp.pipe</a:t>
            </a:r>
            <a:r>
              <a:rPr lang="en">
                <a:solidFill>
                  <a:srgbClr val="1A1E23"/>
                </a:solidFill>
                <a:highlight>
                  <a:srgbClr val="FFFFFF"/>
                </a:highlight>
              </a:rPr>
              <a:t> method takes an iterable of texts and yields processed </a:t>
            </a:r>
            <a:r>
              <a:rPr lang="en">
                <a:solidFill>
                  <a:schemeClr val="dk1"/>
                </a:solidFill>
              </a:rPr>
              <a:t>Doc</a:t>
            </a:r>
            <a:r>
              <a:rPr lang="en">
                <a:solidFill>
                  <a:srgbClr val="1A1E23"/>
                </a:solidFill>
                <a:highlight>
                  <a:srgbClr val="FFFFFF"/>
                </a:highlight>
              </a:rPr>
              <a:t> objects. The batching is done internally.</a:t>
            </a:r>
            <a:endParaRPr>
              <a:solidFill>
                <a:srgbClr val="1A1E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n_process for multiprocessing.</a:t>
            </a:r>
            <a:endParaRPr>
              <a:solidFill>
                <a:srgbClr val="1A1E2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rgbClr val="1A1E23"/>
                </a:solidFill>
                <a:highlight>
                  <a:srgbClr val="FFFFFF"/>
                </a:highlight>
              </a:rPr>
              <a:t>Process the texts as a stream using nlp.pipe and buffer them in batches, instead of one-by-one.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Lemmatization groups together words with the same root or lemma but with different inflections or derivatives of meaning so they can be analyzed as one item.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aim is to take away inflectional suffixes and prefixes to bring out the word’s dictionary form.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Disclaimer - As the dataset was very large, we had to narrow it down to a sample of 10% of the data points in order for NLP efficient processing.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 can look for a rule-based matching using the token attributes of spaCy’s objects.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With the spaCy Matcher object, you can find words and phrases in the text using user-defined rules.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spaCy matcher uses the text patterns as well as the lexical properties of the word, such as POS tags, dependency tags, lemma, etc.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tried to look for more specific patterns in the different answers according to the subject.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Breaking down the raw text into subject keyword can contribute to a more precise analysis of profiling and better matching.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256d94cf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256d94cfb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a Word Cloud different sizes represent the frequency or the importance of each word.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Also called Tag Cloud.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256d94cf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1256d94cfb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24825366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124825366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256d94cfb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1256d94cfb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256d94cf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1256d94cfb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2482536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2482536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256d94cfb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1256d94cfb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256d94cf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1256d94cfb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Sentiment Subjectivity computed by sex. </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Shows females tend to be a little more personal in their writings, but not in a distinctive difference.</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Semantic similarity can play a big role in text processing like for intent classification.</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TextBlob is a python library for NLP which uses the NLTK package to access its lexical resources.</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For lexicon-based approaches, a sentiment is defined by its semantic orientation and the intensity of each word in the sentence.</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This requires a pre-defined dictionary classifying negative and positive words.</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After assigning individual scores to all the words, final sentiment is calculated.</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TextBlob returns polarity and subjectivity of a sentence.</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Subjectivity lies between [0,1].</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Subjectivity quantifies the amount of personal opinion and factual information contained in the text.</a:t>
            </a:r>
            <a:endParaRPr>
              <a:solidFill>
                <a:srgbClr val="212529"/>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212529"/>
                </a:solidFill>
                <a:highlight>
                  <a:schemeClr val="lt1"/>
                </a:highlight>
              </a:rPr>
              <a:t>The higher subjectivity means that the text contains personal opinion rather than factual information.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256d94cf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1256d94cfb_1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0 - 1 score.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rgbClr val="1A1E23"/>
                </a:solidFill>
                <a:highlight>
                  <a:schemeClr val="lt1"/>
                </a:highlight>
                <a:latin typeface="Roboto"/>
                <a:ea typeface="Roboto"/>
                <a:cs typeface="Roboto"/>
                <a:sym typeface="Roboto"/>
              </a:rPr>
              <a:t>Similarity is determined by comparing word vectors or “word embeddings”, multi-dimensional meaning representations of a word. </a:t>
            </a:r>
            <a:endParaRPr>
              <a:solidFill>
                <a:srgbClr val="1A1E23"/>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a:solidFill>
                  <a:srgbClr val="1A1E23"/>
                </a:solidFill>
                <a:highlight>
                  <a:schemeClr val="lt1"/>
                </a:highlight>
                <a:latin typeface="Roboto"/>
                <a:ea typeface="Roboto"/>
                <a:cs typeface="Roboto"/>
                <a:sym typeface="Roboto"/>
              </a:rPr>
              <a:t>Word vectors can be generated using an algorithm like </a:t>
            </a:r>
            <a:r>
              <a:rPr lang="en">
                <a:solidFill>
                  <a:schemeClr val="hlink"/>
                </a:solidFill>
                <a:highlight>
                  <a:schemeClr val="lt1"/>
                </a:highlight>
                <a:uFill>
                  <a:noFill/>
                </a:uFill>
                <a:latin typeface="Roboto"/>
                <a:ea typeface="Roboto"/>
                <a:cs typeface="Roboto"/>
                <a:sym typeface="Roboto"/>
                <a:hlinkClick r:id="rId2"/>
              </a:rPr>
              <a:t>word2vec</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50">
                <a:solidFill>
                  <a:srgbClr val="232629"/>
                </a:solidFill>
                <a:highlight>
                  <a:schemeClr val="lt1"/>
                </a:highlight>
              </a:rPr>
              <a:t>By default it's cosine similarity, with vectors averaged over the document for missing words.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tried to implement a function to find best matches for a user according to his/her preferences and sex.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256d94cfb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1256d94cfb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0"/>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0"/>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30"/>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3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54" name="Google Shape;54;p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5" name="Google Shape;5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cxnSp>
        <p:nvCxnSpPr>
          <p:cNvPr id="16" name="Google Shape;16;p31"/>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7" name="Google Shape;17;p3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p3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3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 name="Google Shape;2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 name="Shape 23"/>
        <p:cNvGrpSpPr/>
        <p:nvPr/>
      </p:nvGrpSpPr>
      <p:grpSpPr>
        <a:xfrm>
          <a:off x="0" y="0"/>
          <a:ext cx="0" cy="0"/>
          <a:chOff x="0" y="0"/>
          <a:chExt cx="0" cy="0"/>
        </a:xfrm>
      </p:grpSpPr>
      <p:cxnSp>
        <p:nvCxnSpPr>
          <p:cNvPr id="24" name="Google Shape;24;p33"/>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p33"/>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33"/>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4"/>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4"/>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1" name="Google Shape;3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cxnSp>
        <p:nvCxnSpPr>
          <p:cNvPr id="33" name="Google Shape;33;p3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4" name="Google Shape;34;p3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35"/>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35"/>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36"/>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37"/>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7"/>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3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45" name="Google Shape;45;p37"/>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7" name="Google Shape;7;p2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www.youtube.com/watch?v=llGvsgN17CQ" TargetMode="External"/><Relationship Id="rId5"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spacy.io/api/language#pip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vmlDrawing" Target="../drawings/vmlDrawing2.vml"/><Relationship Id="rId4" Type="http://schemas.openxmlformats.org/officeDocument/2006/relationships/image" Target="../media/image33.png"/><Relationship Id="rId5" Type="http://schemas.openxmlformats.org/officeDocument/2006/relationships/oleObject" Target="../embeddings/oleObject2.bin"/><Relationship Id="rId6" Type="http://schemas.openxmlformats.org/officeDocument/2006/relationships/oleObject" Target="../embeddings/oleObject2.bin"/><Relationship Id="rId7"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www.youtube.com/watch?v=mJod9kRYyao" TargetMode="Externa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vmlDrawing" Target="../drawings/vmlDrawing1.vml"/><Relationship Id="rId4" Type="http://schemas.openxmlformats.org/officeDocument/2006/relationships/image" Target="../media/image19.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1" name="Shape 61"/>
        <p:cNvGrpSpPr/>
        <p:nvPr/>
      </p:nvGrpSpPr>
      <p:grpSpPr>
        <a:xfrm>
          <a:off x="0" y="0"/>
          <a:ext cx="0" cy="0"/>
          <a:chOff x="0" y="0"/>
          <a:chExt cx="0" cy="0"/>
        </a:xfrm>
      </p:grpSpPr>
      <p:sp>
        <p:nvSpPr>
          <p:cNvPr id="62" name="Google Shape;62;p1"/>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p>
            <a:pPr indent="0" lvl="0" marL="0" rtl="0" algn="ctr">
              <a:lnSpc>
                <a:spcPct val="118519"/>
              </a:lnSpc>
              <a:spcBef>
                <a:spcPts val="0"/>
              </a:spcBef>
              <a:spcAft>
                <a:spcPts val="0"/>
              </a:spcAft>
              <a:buClr>
                <a:schemeClr val="dk1"/>
              </a:buClr>
              <a:buSzPts val="1100"/>
              <a:buFont typeface="Arial"/>
              <a:buNone/>
            </a:pPr>
            <a:r>
              <a:rPr b="1" lang="en" sz="3900">
                <a:highlight>
                  <a:schemeClr val="accent3"/>
                </a:highlight>
              </a:rPr>
              <a:t>LOVE IS A DATA FIELD</a:t>
            </a:r>
            <a:endParaRPr b="1" sz="3900">
              <a:highlight>
                <a:schemeClr val="accent3"/>
              </a:highlight>
            </a:endParaRPr>
          </a:p>
          <a:p>
            <a:pPr indent="0" lvl="0" marL="0" rtl="0" algn="ctr">
              <a:lnSpc>
                <a:spcPct val="100000"/>
              </a:lnSpc>
              <a:spcBef>
                <a:spcPts val="0"/>
              </a:spcBef>
              <a:spcAft>
                <a:spcPts val="0"/>
              </a:spcAft>
              <a:buSzPts val="6000"/>
              <a:buNone/>
            </a:pPr>
            <a:r>
              <a:t/>
            </a:r>
            <a:endParaRPr/>
          </a:p>
        </p:txBody>
      </p:sp>
      <p:pic>
        <p:nvPicPr>
          <p:cNvPr id="63" name="Google Shape;63;p1"/>
          <p:cNvPicPr preferRelativeResize="0"/>
          <p:nvPr/>
        </p:nvPicPr>
        <p:blipFill rotWithShape="1">
          <a:blip r:embed="rId3">
            <a:alphaModFix/>
          </a:blip>
          <a:srcRect b="0" l="0" r="0" t="0"/>
          <a:stretch/>
        </p:blipFill>
        <p:spPr>
          <a:xfrm>
            <a:off x="2993850" y="3356613"/>
            <a:ext cx="3028950" cy="1514475"/>
          </a:xfrm>
          <a:prstGeom prst="rect">
            <a:avLst/>
          </a:prstGeom>
          <a:noFill/>
          <a:ln>
            <a:noFill/>
          </a:ln>
        </p:spPr>
      </p:pic>
      <p:sp>
        <p:nvSpPr>
          <p:cNvPr id="64" name="Google Shape;64;p1"/>
          <p:cNvSpPr txBox="1"/>
          <p:nvPr/>
        </p:nvSpPr>
        <p:spPr>
          <a:xfrm>
            <a:off x="114950" y="3881400"/>
            <a:ext cx="1867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Sharon</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Shai</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Lara</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2022</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txBox="1"/>
          <p:nvPr>
            <p:ph type="title"/>
          </p:nvPr>
        </p:nvSpPr>
        <p:spPr>
          <a:xfrm>
            <a:off x="0" y="0"/>
            <a:ext cx="2265000" cy="7707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Smokes</a:t>
            </a:r>
            <a:endParaRPr/>
          </a:p>
        </p:txBody>
      </p:sp>
      <p:pic>
        <p:nvPicPr>
          <p:cNvPr id="124" name="Google Shape;124;p12"/>
          <p:cNvPicPr preferRelativeResize="0"/>
          <p:nvPr/>
        </p:nvPicPr>
        <p:blipFill rotWithShape="1">
          <a:blip r:embed="rId3">
            <a:alphaModFix/>
          </a:blip>
          <a:srcRect b="0" l="0" r="0" t="0"/>
          <a:stretch/>
        </p:blipFill>
        <p:spPr>
          <a:xfrm>
            <a:off x="135225" y="1088300"/>
            <a:ext cx="7912374" cy="2241275"/>
          </a:xfrm>
          <a:prstGeom prst="rect">
            <a:avLst/>
          </a:prstGeom>
          <a:noFill/>
          <a:ln>
            <a:noFill/>
          </a:ln>
        </p:spPr>
      </p:pic>
      <p:pic>
        <p:nvPicPr>
          <p:cNvPr id="125" name="Google Shape;125;p12"/>
          <p:cNvPicPr preferRelativeResize="0"/>
          <p:nvPr/>
        </p:nvPicPr>
        <p:blipFill rotWithShape="1">
          <a:blip r:embed="rId4">
            <a:alphaModFix/>
          </a:blip>
          <a:srcRect b="0" l="0" r="0" t="0"/>
          <a:stretch/>
        </p:blipFill>
        <p:spPr>
          <a:xfrm>
            <a:off x="177350" y="3177300"/>
            <a:ext cx="7828125" cy="2003325"/>
          </a:xfrm>
          <a:prstGeom prst="rect">
            <a:avLst/>
          </a:prstGeom>
          <a:noFill/>
          <a:ln>
            <a:noFill/>
          </a:ln>
        </p:spPr>
      </p:pic>
      <p:sp>
        <p:nvSpPr>
          <p:cNvPr id="126" name="Google Shape;126;p12"/>
          <p:cNvSpPr txBox="1"/>
          <p:nvPr/>
        </p:nvSpPr>
        <p:spPr>
          <a:xfrm>
            <a:off x="2527875" y="69225"/>
            <a:ext cx="6485100" cy="1115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424242"/>
                </a:solidFill>
                <a:latin typeface="Source Code Pro"/>
                <a:ea typeface="Source Code Pro"/>
                <a:cs typeface="Source Code Pro"/>
                <a:sym typeface="Source Code Pro"/>
              </a:rPr>
              <a:t>Hello , We are the non-profit Smokes-Kills.</a:t>
            </a:r>
            <a:endParaRPr b="0" i="0" sz="14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rgbClr val="424242"/>
                </a:solidFill>
                <a:latin typeface="Source Code Pro"/>
                <a:ea typeface="Source Code Pro"/>
                <a:cs typeface="Source Code Pro"/>
                <a:sym typeface="Source Code Pro"/>
              </a:rPr>
              <a:t>We are doing a new anti-smoke campaign an want to know where to put the ads and the target audience</a:t>
            </a:r>
            <a:r>
              <a:rPr b="0" i="0" lang="en" sz="1600" u="none" cap="none" strike="noStrike">
                <a:solidFill>
                  <a:srgbClr val="424242"/>
                </a:solidFill>
                <a:latin typeface="Source Code Pro"/>
                <a:ea typeface="Source Code Pro"/>
                <a:cs typeface="Source Code Pro"/>
                <a:sym typeface="Source Code Pro"/>
              </a:rPr>
              <a:t>    </a:t>
            </a:r>
            <a:endParaRPr b="0" i="0" sz="1600" u="none" cap="none" strike="noStrike">
              <a:solidFill>
                <a:srgbClr val="424242"/>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txBox="1"/>
          <p:nvPr>
            <p:ph type="title"/>
          </p:nvPr>
        </p:nvSpPr>
        <p:spPr>
          <a:xfrm>
            <a:off x="0" y="0"/>
            <a:ext cx="20763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Smokes</a:t>
            </a:r>
            <a:endParaRPr/>
          </a:p>
        </p:txBody>
      </p:sp>
      <p:pic>
        <p:nvPicPr>
          <p:cNvPr id="132" name="Google Shape;132;p13"/>
          <p:cNvPicPr preferRelativeResize="0"/>
          <p:nvPr/>
        </p:nvPicPr>
        <p:blipFill rotWithShape="1">
          <a:blip r:embed="rId3">
            <a:alphaModFix/>
          </a:blip>
          <a:srcRect b="0" l="0" r="0" t="0"/>
          <a:stretch/>
        </p:blipFill>
        <p:spPr>
          <a:xfrm>
            <a:off x="0" y="2362250"/>
            <a:ext cx="5393423" cy="2878751"/>
          </a:xfrm>
          <a:prstGeom prst="rect">
            <a:avLst/>
          </a:prstGeom>
          <a:noFill/>
          <a:ln>
            <a:noFill/>
          </a:ln>
        </p:spPr>
      </p:pic>
      <p:pic>
        <p:nvPicPr>
          <p:cNvPr id="133" name="Google Shape;133;p13"/>
          <p:cNvPicPr preferRelativeResize="0"/>
          <p:nvPr/>
        </p:nvPicPr>
        <p:blipFill rotWithShape="1">
          <a:blip r:embed="rId4">
            <a:alphaModFix/>
          </a:blip>
          <a:srcRect b="0" l="0" r="0" t="0"/>
          <a:stretch/>
        </p:blipFill>
        <p:spPr>
          <a:xfrm>
            <a:off x="3909225" y="195125"/>
            <a:ext cx="4431924" cy="2279999"/>
          </a:xfrm>
          <a:prstGeom prst="rect">
            <a:avLst/>
          </a:prstGeom>
          <a:noFill/>
          <a:ln>
            <a:noFill/>
          </a:ln>
        </p:spPr>
      </p:pic>
      <p:sp>
        <p:nvSpPr>
          <p:cNvPr id="134" name="Google Shape;134;p13"/>
          <p:cNvSpPr txBox="1"/>
          <p:nvPr/>
        </p:nvSpPr>
        <p:spPr>
          <a:xfrm>
            <a:off x="5611100" y="2587875"/>
            <a:ext cx="32007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Source Code Pro"/>
              <a:buChar char="-"/>
            </a:pPr>
            <a:r>
              <a:rPr b="0" i="0" lang="en" sz="1400" u="none" cap="none" strike="noStrike">
                <a:solidFill>
                  <a:srgbClr val="000000"/>
                </a:solidFill>
                <a:latin typeface="Source Code Pro"/>
                <a:ea typeface="Source Code Pro"/>
                <a:cs typeface="Source Code Pro"/>
                <a:sym typeface="Source Code Pro"/>
              </a:rPr>
              <a:t>From the plots you can see that SF have the most smokers and you should put the ad outside an artist Pub in blue color neighborhood   </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CDCFE"/>
        </a:solidFill>
      </p:bgPr>
    </p:bg>
    <p:spTree>
      <p:nvGrpSpPr>
        <p:cNvPr id="138" name="Shape 138"/>
        <p:cNvGrpSpPr/>
        <p:nvPr/>
      </p:nvGrpSpPr>
      <p:grpSpPr>
        <a:xfrm>
          <a:off x="0" y="0"/>
          <a:ext cx="0" cy="0"/>
          <a:chOff x="0" y="0"/>
          <a:chExt cx="0" cy="0"/>
        </a:xfrm>
      </p:grpSpPr>
      <p:sp>
        <p:nvSpPr>
          <p:cNvPr id="139" name="Google Shape;139;g1124825366f_4_2"/>
          <p:cNvSpPr txBox="1"/>
          <p:nvPr/>
        </p:nvSpPr>
        <p:spPr>
          <a:xfrm>
            <a:off x="273525" y="1813500"/>
            <a:ext cx="8282400" cy="1516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Text Analysis</a:t>
            </a:r>
            <a:endParaRPr b="0" i="0" sz="3600" u="none" cap="none" strike="noStrike">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1256d94cfb_0_5"/>
          <p:cNvSpPr txBox="1"/>
          <p:nvPr>
            <p:ph type="title"/>
          </p:nvPr>
        </p:nvSpPr>
        <p:spPr>
          <a:xfrm>
            <a:off x="311700" y="330325"/>
            <a:ext cx="8520600" cy="775800"/>
          </a:xfrm>
          <a:prstGeom prst="rect">
            <a:avLst/>
          </a:prstGeom>
          <a:solidFill>
            <a:srgbClr val="A4C2F4"/>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Text Analysis</a:t>
            </a:r>
            <a:endParaRPr/>
          </a:p>
        </p:txBody>
      </p:sp>
      <p:pic>
        <p:nvPicPr>
          <p:cNvPr id="145" name="Google Shape;145;g11256d94cfb_0_5"/>
          <p:cNvPicPr preferRelativeResize="0"/>
          <p:nvPr/>
        </p:nvPicPr>
        <p:blipFill rotWithShape="1">
          <a:blip r:embed="rId3">
            <a:alphaModFix/>
          </a:blip>
          <a:srcRect b="0" l="0" r="0" t="0"/>
          <a:stretch/>
        </p:blipFill>
        <p:spPr>
          <a:xfrm>
            <a:off x="5804350" y="1468612"/>
            <a:ext cx="3027950" cy="3099912"/>
          </a:xfrm>
          <a:prstGeom prst="rect">
            <a:avLst/>
          </a:prstGeom>
          <a:noFill/>
          <a:ln>
            <a:noFill/>
          </a:ln>
        </p:spPr>
      </p:pic>
      <p:sp>
        <p:nvSpPr>
          <p:cNvPr id="146" name="Google Shape;146;g11256d94cfb_0_5"/>
          <p:cNvSpPr txBox="1"/>
          <p:nvPr/>
        </p:nvSpPr>
        <p:spPr>
          <a:xfrm>
            <a:off x="311700" y="1468825"/>
            <a:ext cx="5492700" cy="3099900"/>
          </a:xfrm>
          <a:prstGeom prst="rect">
            <a:avLst/>
          </a:prstGeom>
          <a:solidFill>
            <a:srgbClr val="E48CBB"/>
          </a:solidFill>
          <a:ln cap="flat" cmpd="sng" w="9525">
            <a:solidFill>
              <a:srgbClr val="424242"/>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3423"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00000"/>
              <a:buFont typeface="Arial"/>
              <a:buNone/>
            </a:pPr>
            <a:r>
              <a:t/>
            </a:r>
            <a:endParaRPr b="0" i="0" sz="4223" u="none" cap="none" strike="noStrike">
              <a:solidFill>
                <a:srgbClr val="000000"/>
              </a:solidFill>
              <a:latin typeface="Arial"/>
              <a:ea typeface="Arial"/>
              <a:cs typeface="Arial"/>
              <a:sym typeface="Arial"/>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10 introductory questions</a:t>
            </a:r>
            <a:endParaRPr b="0" i="0" sz="4895" u="none" cap="none" strike="noStrike">
              <a:solidFill>
                <a:srgbClr val="000000"/>
              </a:solidFill>
              <a:latin typeface="Source Code Pro"/>
              <a:ea typeface="Source Code Pro"/>
              <a:cs typeface="Source Code Pro"/>
              <a:sym typeface="Source Code Pro"/>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unified text column</a:t>
            </a:r>
            <a:endParaRPr b="0" i="0" sz="4895" u="none" cap="none" strike="noStrike">
              <a:solidFill>
                <a:srgbClr val="000000"/>
              </a:solidFill>
              <a:latin typeface="Source Code Pro"/>
              <a:ea typeface="Source Code Pro"/>
              <a:cs typeface="Source Code Pro"/>
              <a:sym typeface="Source Code Pro"/>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Profile users</a:t>
            </a:r>
            <a:endParaRPr b="0" i="0" sz="4895" u="none" cap="none" strike="noStrike">
              <a:solidFill>
                <a:srgbClr val="000000"/>
              </a:solidFill>
              <a:latin typeface="Source Code Pro"/>
              <a:ea typeface="Source Code Pro"/>
              <a:cs typeface="Source Code Pro"/>
              <a:sym typeface="Source Code Pro"/>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Find Patterns</a:t>
            </a:r>
            <a:endParaRPr b="0" i="0" sz="4895" u="none" cap="none" strike="noStrike">
              <a:solidFill>
                <a:srgbClr val="000000"/>
              </a:solidFill>
              <a:latin typeface="Source Code Pro"/>
              <a:ea typeface="Source Code Pro"/>
              <a:cs typeface="Source Code Pro"/>
              <a:sym typeface="Source Code Pro"/>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Find potential Matches</a:t>
            </a:r>
            <a:endParaRPr b="0" i="0" sz="4895" u="none" cap="none" strike="noStrike">
              <a:solidFill>
                <a:srgbClr val="000000"/>
              </a:solidFill>
              <a:latin typeface="Source Code Pro"/>
              <a:ea typeface="Source Code Pro"/>
              <a:cs typeface="Source Code Pro"/>
              <a:sym typeface="Source Code Pro"/>
            </a:endParaRPr>
          </a:p>
          <a:p>
            <a:pPr indent="-306369" lvl="0" marL="457200" marR="0" rtl="0" algn="l">
              <a:lnSpc>
                <a:spcPct val="200000"/>
              </a:lnSpc>
              <a:spcBef>
                <a:spcPts val="0"/>
              </a:spcBef>
              <a:spcAft>
                <a:spcPts val="0"/>
              </a:spcAft>
              <a:buClr>
                <a:srgbClr val="000000"/>
              </a:buClr>
              <a:buSzPct val="100000"/>
              <a:buFont typeface="Source Code Pro"/>
              <a:buChar char="●"/>
            </a:pPr>
            <a:r>
              <a:rPr b="0" i="0" lang="en" sz="4895" u="none" cap="none" strike="noStrike">
                <a:solidFill>
                  <a:srgbClr val="000000"/>
                </a:solidFill>
                <a:latin typeface="Source Code Pro"/>
                <a:ea typeface="Source Code Pro"/>
                <a:cs typeface="Source Code Pro"/>
                <a:sym typeface="Source Code Pro"/>
              </a:rPr>
              <a:t>What do women want</a:t>
            </a:r>
            <a:endParaRPr b="0" i="0" sz="4895" u="none" cap="none" strike="noStrike">
              <a:solidFill>
                <a:srgbClr val="000000"/>
              </a:solidFill>
              <a:latin typeface="Source Code Pro"/>
              <a:ea typeface="Source Code Pro"/>
              <a:cs typeface="Source Code Pro"/>
              <a:sym typeface="Source Code Pro"/>
            </a:endParaRPr>
          </a:p>
          <a:p>
            <a:pPr indent="0" lvl="0" marL="0" marR="0" rtl="0" algn="l">
              <a:lnSpc>
                <a:spcPct val="200000"/>
              </a:lnSpc>
              <a:spcBef>
                <a:spcPts val="0"/>
              </a:spcBef>
              <a:spcAft>
                <a:spcPts val="0"/>
              </a:spcAft>
              <a:buClr>
                <a:srgbClr val="000000"/>
              </a:buClr>
              <a:buSzPct val="100000"/>
              <a:buFont typeface="Arial"/>
              <a:buNone/>
            </a:pPr>
            <a:r>
              <a:t/>
            </a:r>
            <a:endParaRPr b="0" i="0" sz="2272" u="none" cap="none" strike="noStrike">
              <a:solidFill>
                <a:srgbClr val="000000"/>
              </a:solidFill>
              <a:latin typeface="Source Code Pro"/>
              <a:ea typeface="Source Code Pro"/>
              <a:cs typeface="Source Code Pro"/>
              <a:sym typeface="Source Code Pro"/>
            </a:endParaRPr>
          </a:p>
          <a:p>
            <a:pPr indent="0" lvl="0" marL="0" marR="0" rtl="0" algn="l">
              <a:lnSpc>
                <a:spcPct val="200000"/>
              </a:lnSpc>
              <a:spcBef>
                <a:spcPts val="0"/>
              </a:spcBef>
              <a:spcAft>
                <a:spcPts val="0"/>
              </a:spcAft>
              <a:buClr>
                <a:srgbClr val="000000"/>
              </a:buClr>
              <a:buSzPct val="1000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ct val="1000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ct val="1000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l">
              <a:lnSpc>
                <a:spcPct val="200000"/>
              </a:lnSpc>
              <a:spcBef>
                <a:spcPts val="0"/>
              </a:spcBef>
              <a:spcAft>
                <a:spcPts val="0"/>
              </a:spcAft>
              <a:buClr>
                <a:srgbClr val="000000"/>
              </a:buClr>
              <a:buSzPct val="100000"/>
              <a:buFont typeface="Arial"/>
              <a:buNone/>
            </a:pPr>
            <a:r>
              <a:t/>
            </a:r>
            <a:endParaRPr b="0" i="0" sz="1450" u="none" cap="none" strike="noStrike">
              <a:solidFill>
                <a:srgbClr val="D4D4D4"/>
              </a:solidFill>
              <a:latin typeface="Source Code Pro"/>
              <a:ea typeface="Source Code Pro"/>
              <a:cs typeface="Source Code Pro"/>
              <a:sym typeface="Source Code Pro"/>
            </a:endParaRPr>
          </a:p>
          <a:p>
            <a:pPr indent="0" lvl="0" marL="0" marR="0" rtl="0" algn="l">
              <a:lnSpc>
                <a:spcPct val="115000"/>
              </a:lnSpc>
              <a:spcBef>
                <a:spcPts val="0"/>
              </a:spcBef>
              <a:spcAft>
                <a:spcPts val="1200"/>
              </a:spcAft>
              <a:buClr>
                <a:srgbClr val="000000"/>
              </a:buClr>
              <a:buSzPct val="100000"/>
              <a:buFont typeface="Arial"/>
              <a:buNone/>
            </a:pPr>
            <a:r>
              <a:t/>
            </a:r>
            <a:endParaRPr b="0" i="0" sz="1800" u="none" cap="none" strike="noStrike">
              <a:solidFill>
                <a:srgbClr val="424242"/>
              </a:solidFill>
              <a:latin typeface="Source Code Pro"/>
              <a:ea typeface="Source Code Pro"/>
              <a:cs typeface="Source Code Pro"/>
              <a:sym typeface="Source Code Pro"/>
            </a:endParaRPr>
          </a:p>
        </p:txBody>
      </p:sp>
      <p:pic>
        <p:nvPicPr>
          <p:cNvPr descr="Bo Burnham tells it (or sings it) like it is... they'd probably never settle for you.&#10;&#10;Watch Bo Burnham: Make Happy, only on Netflix.&#10;https://www.netflix.com/title/80106124&#10;&#10;SUBSCRIBE: https://bit.ly/2Kncxw6&#10;&#10;About Netflix Is A Joke:&#10;The official hub of Netflix stand-up, comedy series, films, and all things funny — curated by the world’s most advanced algorithm and a depressed, yet lovable, cartoon horse. Their unlikely friendship is our story…&#10;&#10;About Netflix:&#10;Netflix is the world's leading internet entertainment service with over 151 million paid memberships in over 190 countries enjoying TV series, documentaries and feature films across a wide variety of genres and languages. Members can watch as much as they want, anytime, anywhere, on any internet-connected screen. Members can play, pause and resume watching, all without commercials or commitments.&#10;&#10;Connect with Netflix Is A Joke: &#10;Visit Netflix WEBSITE: http://nflx.it/29BcWb5 &#10;Like Netflix Is A Joke on FACEBOOK: https://bit.ly/2xD5zfu &#10;Follow Netflix Is A Joke on TWITTER: https://bit.ly/2N6ENkx &#10;Follow Netflix Is A Joke on INSTAGRAM: https://bit.ly/2VTQcxu &#10;&#10;#NetflixIsAJoke" id="147" name="Google Shape;147;g11256d94cfb_0_5" title="Bo Burnham's Lower Your Expectations Song | Netflix Is A Joke">
            <a:hlinkClick r:id="rId4"/>
          </p:cNvPr>
          <p:cNvPicPr preferRelativeResize="0"/>
          <p:nvPr/>
        </p:nvPicPr>
        <p:blipFill rotWithShape="1">
          <a:blip r:embed="rId5">
            <a:alphaModFix/>
          </a:blip>
          <a:srcRect b="0" l="0" r="0" t="0"/>
          <a:stretch/>
        </p:blipFill>
        <p:spPr>
          <a:xfrm>
            <a:off x="3850450" y="3126150"/>
            <a:ext cx="1846550" cy="138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Effectively Pre-processing the Text Data: Text Cleaning</a:t>
            </a:r>
            <a:endParaRPr/>
          </a:p>
        </p:txBody>
      </p:sp>
      <p:sp>
        <p:nvSpPr>
          <p:cNvPr id="153" name="Google Shape;153;p2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lnSpcReduction="10000"/>
          </a:bodyPr>
          <a:lstStyle/>
          <a:p>
            <a:pPr indent="-381000" lvl="0" marL="457200" rtl="0" algn="l">
              <a:lnSpc>
                <a:spcPct val="130434"/>
              </a:lnSpc>
              <a:spcBef>
                <a:spcPts val="1400"/>
              </a:spcBef>
              <a:spcAft>
                <a:spcPts val="0"/>
              </a:spcAft>
              <a:buClr>
                <a:srgbClr val="292929"/>
              </a:buClr>
              <a:buSzPts val="2400"/>
              <a:buChar char="●"/>
            </a:pPr>
            <a:r>
              <a:rPr lang="en" sz="2400">
                <a:solidFill>
                  <a:srgbClr val="292929"/>
                </a:solidFill>
                <a:highlight>
                  <a:srgbClr val="FFFFFF"/>
                </a:highlight>
              </a:rPr>
              <a:t>De-capitalization</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Removing Unwanted Characters: numbers, emojis, punctuation, spaces</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Removing Stopwords</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Rare words removal</a:t>
            </a:r>
            <a:endParaRPr sz="2400">
              <a:solidFill>
                <a:srgbClr val="292929"/>
              </a:solidFill>
              <a:highlight>
                <a:srgbClr val="FFFFFF"/>
              </a:highlight>
            </a:endParaRPr>
          </a:p>
          <a:p>
            <a:pPr indent="-381000" lvl="0" marL="457200" rtl="0" algn="l">
              <a:lnSpc>
                <a:spcPct val="130434"/>
              </a:lnSpc>
              <a:spcBef>
                <a:spcPts val="0"/>
              </a:spcBef>
              <a:spcAft>
                <a:spcPts val="0"/>
              </a:spcAft>
              <a:buClr>
                <a:srgbClr val="292929"/>
              </a:buClr>
              <a:buSzPts val="2400"/>
              <a:buChar char="●"/>
            </a:pPr>
            <a:r>
              <a:rPr lang="en" sz="2400">
                <a:solidFill>
                  <a:srgbClr val="292929"/>
                </a:solidFill>
                <a:highlight>
                  <a:srgbClr val="FFFFFF"/>
                </a:highlight>
              </a:rPr>
              <a:t>Lemmatization</a:t>
            </a:r>
            <a:endParaRPr sz="2400">
              <a:solidFill>
                <a:srgbClr val="292929"/>
              </a:solidFill>
              <a:highlight>
                <a:srgbClr val="FFFFFF"/>
              </a:highlight>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spaCy’s Processing Pipeline</a:t>
            </a:r>
            <a:endParaRPr/>
          </a:p>
        </p:txBody>
      </p:sp>
      <p:sp>
        <p:nvSpPr>
          <p:cNvPr id="159" name="Google Shape;159;p2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60" name="Google Shape;160;p21"/>
          <p:cNvPicPr preferRelativeResize="0"/>
          <p:nvPr/>
        </p:nvPicPr>
        <p:blipFill rotWithShape="1">
          <a:blip r:embed="rId3">
            <a:alphaModFix/>
          </a:blip>
          <a:srcRect b="0" l="0" r="0" t="0"/>
          <a:stretch/>
        </p:blipFill>
        <p:spPr>
          <a:xfrm>
            <a:off x="1182750" y="1754622"/>
            <a:ext cx="6624075" cy="1267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Processing Text</a:t>
            </a:r>
            <a:endParaRPr/>
          </a:p>
        </p:txBody>
      </p:sp>
      <p:sp>
        <p:nvSpPr>
          <p:cNvPr id="166" name="Google Shape;166;p22"/>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67" name="Google Shape;167;p22"/>
          <p:cNvPicPr preferRelativeResize="0"/>
          <p:nvPr/>
        </p:nvPicPr>
        <p:blipFill rotWithShape="1">
          <a:blip r:embed="rId3">
            <a:alphaModFix/>
          </a:blip>
          <a:srcRect b="0" l="0" r="0" t="0"/>
          <a:stretch/>
        </p:blipFill>
        <p:spPr>
          <a:xfrm>
            <a:off x="405563" y="1524988"/>
            <a:ext cx="4752975" cy="1400175"/>
          </a:xfrm>
          <a:prstGeom prst="rect">
            <a:avLst/>
          </a:prstGeom>
          <a:noFill/>
          <a:ln>
            <a:noFill/>
          </a:ln>
        </p:spPr>
      </p:pic>
      <p:sp>
        <p:nvSpPr>
          <p:cNvPr id="168" name="Google Shape;168;p22"/>
          <p:cNvSpPr txBox="1"/>
          <p:nvPr/>
        </p:nvSpPr>
        <p:spPr>
          <a:xfrm>
            <a:off x="311700" y="3052075"/>
            <a:ext cx="6565800" cy="237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A1E23"/>
                </a:solidFill>
                <a:highlight>
                  <a:srgbClr val="FFFFFF"/>
                </a:highlight>
                <a:latin typeface="Source Code Pro"/>
                <a:ea typeface="Source Code Pro"/>
                <a:cs typeface="Source Code Pro"/>
                <a:sym typeface="Source Code Pro"/>
              </a:rPr>
              <a:t>When processing large volumes of text, the statistical models are usually more efficient if you let them work on batches of texts. </a:t>
            </a:r>
            <a:endParaRPr b="0" i="0" sz="1100" u="none" cap="none" strike="noStrike">
              <a:solidFill>
                <a:srgbClr val="1A1E23"/>
              </a:solidFill>
              <a:highlight>
                <a:srgbClr val="FFFFFF"/>
              </a:highlight>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A1E23"/>
                </a:solidFill>
                <a:highlight>
                  <a:srgbClr val="FFFFFF"/>
                </a:highlight>
                <a:latin typeface="Source Code Pro"/>
                <a:ea typeface="Source Code Pro"/>
                <a:cs typeface="Source Code Pro"/>
                <a:sym typeface="Source Code Pro"/>
              </a:rPr>
              <a:t>spaCy’s </a:t>
            </a:r>
            <a:r>
              <a:rPr b="0" i="0" lang="en" sz="1000" u="none" cap="none" strike="noStrike">
                <a:solidFill>
                  <a:srgbClr val="2200CC"/>
                </a:solidFill>
                <a:highlight>
                  <a:srgbClr val="FFFFFF"/>
                </a:highlight>
                <a:uFill>
                  <a:noFill/>
                </a:uFill>
                <a:latin typeface="Source Code Pro"/>
                <a:ea typeface="Source Code Pro"/>
                <a:cs typeface="Source Code Pro"/>
                <a:sym typeface="Source Code Pro"/>
                <a:hlinkClick r:id="rId4">
                  <a:extLst>
                    <a:ext uri="{A12FA001-AC4F-418D-AE19-62706E023703}">
                      <ahyp:hlinkClr val="tx"/>
                    </a:ext>
                  </a:extLst>
                </a:hlinkClick>
              </a:rPr>
              <a:t>nlp.pipe</a:t>
            </a:r>
            <a:r>
              <a:rPr b="0" i="0" lang="en" sz="1100" u="none" cap="none" strike="noStrike">
                <a:solidFill>
                  <a:srgbClr val="1A1E23"/>
                </a:solidFill>
                <a:highlight>
                  <a:srgbClr val="FFFFFF"/>
                </a:highlight>
                <a:latin typeface="Source Code Pro"/>
                <a:ea typeface="Source Code Pro"/>
                <a:cs typeface="Source Code Pro"/>
                <a:sym typeface="Source Code Pro"/>
              </a:rPr>
              <a:t> method takes an iterable of texts and yields processed </a:t>
            </a:r>
            <a:r>
              <a:rPr b="0" i="0" lang="en" sz="1000" u="none" cap="none" strike="noStrike">
                <a:solidFill>
                  <a:srgbClr val="000000"/>
                </a:solidFill>
                <a:latin typeface="Source Code Pro"/>
                <a:ea typeface="Source Code Pro"/>
                <a:cs typeface="Source Code Pro"/>
                <a:sym typeface="Source Code Pro"/>
              </a:rPr>
              <a:t>Doc</a:t>
            </a:r>
            <a:r>
              <a:rPr b="0" i="0" lang="en" sz="1100" u="none" cap="none" strike="noStrike">
                <a:solidFill>
                  <a:srgbClr val="1A1E23"/>
                </a:solidFill>
                <a:highlight>
                  <a:srgbClr val="FFFFFF"/>
                </a:highlight>
                <a:latin typeface="Source Code Pro"/>
                <a:ea typeface="Source Code Pro"/>
                <a:cs typeface="Source Code Pro"/>
                <a:sym typeface="Source Code Pro"/>
              </a:rPr>
              <a:t> objects. </a:t>
            </a:r>
            <a:endParaRPr b="0" i="0" sz="1100" u="none" cap="none" strike="noStrike">
              <a:solidFill>
                <a:srgbClr val="1A1E23"/>
              </a:solidFill>
              <a:highlight>
                <a:srgbClr val="FFFFFF"/>
              </a:highlight>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A1E23"/>
                </a:solidFill>
                <a:highlight>
                  <a:srgbClr val="FFFFFF"/>
                </a:highlight>
                <a:latin typeface="Source Code Pro"/>
                <a:ea typeface="Source Code Pro"/>
                <a:cs typeface="Source Code Pro"/>
                <a:sym typeface="Source Code Pro"/>
              </a:rPr>
              <a:t>It process the texts as a stream and buffer them in batches, instead of one-by-one.</a:t>
            </a:r>
            <a:endParaRPr b="0" i="0" sz="1100" u="none" cap="none" strike="noStrike">
              <a:solidFill>
                <a:srgbClr val="1A1E23"/>
              </a:solidFill>
              <a:highlight>
                <a:srgbClr val="FFFFFF"/>
              </a:highlight>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1A1E23"/>
                </a:solidFill>
                <a:highlight>
                  <a:srgbClr val="FFFFFF"/>
                </a:highlight>
                <a:latin typeface="Source Code Pro"/>
                <a:ea typeface="Source Code Pro"/>
                <a:cs typeface="Source Code Pro"/>
                <a:sym typeface="Source Code Pro"/>
              </a:rPr>
              <a:t>(Also, Multiprocessing.)</a:t>
            </a:r>
            <a:endParaRPr b="0" i="0" sz="1100" u="none" cap="none" strike="noStrike">
              <a:solidFill>
                <a:srgbClr val="1A1E23"/>
              </a:solidFill>
              <a:highlight>
                <a:srgbClr val="FFFFFF"/>
              </a:highlight>
              <a:latin typeface="Source Code Pro"/>
              <a:ea typeface="Source Code Pro"/>
              <a:cs typeface="Source Code Pro"/>
              <a:sym typeface="Source Code Pro"/>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nvSpPr>
        <p:spPr>
          <a:xfrm>
            <a:off x="534800" y="1468825"/>
            <a:ext cx="6479100" cy="2703300"/>
          </a:xfrm>
          <a:prstGeom prst="rect">
            <a:avLst/>
          </a:prstGeom>
          <a:solidFill>
            <a:srgbClr val="FFFFFF"/>
          </a:solid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424242"/>
              </a:solidFill>
              <a:latin typeface="Source Code Pro"/>
              <a:ea typeface="Source Code Pro"/>
              <a:cs typeface="Source Code Pro"/>
              <a:sym typeface="Source Code Pro"/>
            </a:endParaRPr>
          </a:p>
        </p:txBody>
      </p:sp>
      <p:pic>
        <p:nvPicPr>
          <p:cNvPr id="174" name="Google Shape;174;p23"/>
          <p:cNvPicPr preferRelativeResize="0"/>
          <p:nvPr/>
        </p:nvPicPr>
        <p:blipFill rotWithShape="1">
          <a:blip r:embed="rId3">
            <a:alphaModFix/>
          </a:blip>
          <a:srcRect b="28946" l="0" r="0" t="-4543"/>
          <a:stretch/>
        </p:blipFill>
        <p:spPr>
          <a:xfrm>
            <a:off x="311700" y="1468822"/>
            <a:ext cx="4147200" cy="2079074"/>
          </a:xfrm>
          <a:prstGeom prst="rect">
            <a:avLst/>
          </a:prstGeom>
          <a:noFill/>
          <a:ln>
            <a:noFill/>
          </a:ln>
        </p:spPr>
      </p:pic>
      <p:pic>
        <p:nvPicPr>
          <p:cNvPr id="175" name="Google Shape;175;p23"/>
          <p:cNvPicPr preferRelativeResize="0"/>
          <p:nvPr/>
        </p:nvPicPr>
        <p:blipFill rotWithShape="1">
          <a:blip r:embed="rId4">
            <a:alphaModFix/>
          </a:blip>
          <a:srcRect b="0" l="0" r="0" t="0"/>
          <a:stretch/>
        </p:blipFill>
        <p:spPr>
          <a:xfrm>
            <a:off x="464100" y="4172225"/>
            <a:ext cx="6549701" cy="548900"/>
          </a:xfrm>
          <a:prstGeom prst="rect">
            <a:avLst/>
          </a:prstGeom>
          <a:noFill/>
          <a:ln>
            <a:noFill/>
          </a:ln>
        </p:spPr>
      </p:pic>
      <p:sp>
        <p:nvSpPr>
          <p:cNvPr id="176" name="Google Shape;176;p23"/>
          <p:cNvSpPr txBox="1"/>
          <p:nvPr/>
        </p:nvSpPr>
        <p:spPr>
          <a:xfrm>
            <a:off x="311700" y="592725"/>
            <a:ext cx="8520600" cy="733500"/>
          </a:xfrm>
          <a:prstGeom prst="rect">
            <a:avLst/>
          </a:prstGeom>
          <a:solidFill>
            <a:srgbClr val="F4CCCC"/>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Lemmatization - Using spaCy’s attributes</a:t>
            </a:r>
            <a:endParaRPr b="0" i="0" sz="3000" u="none" cap="none" strike="noStrike">
              <a:solidFill>
                <a:srgbClr val="424242"/>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7BB5"/>
        </a:solid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Look for the pattern</a:t>
            </a:r>
            <a:endParaRPr/>
          </a:p>
        </p:txBody>
      </p:sp>
      <p:sp>
        <p:nvSpPr>
          <p:cNvPr id="182" name="Google Shape;182;p28"/>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200"/>
              <a:buNone/>
            </a:pPr>
            <a:r>
              <a:t/>
            </a:r>
            <a:endParaRPr/>
          </a:p>
        </p:txBody>
      </p:sp>
      <p:pic>
        <p:nvPicPr>
          <p:cNvPr id="183" name="Google Shape;183;p28"/>
          <p:cNvPicPr preferRelativeResize="0"/>
          <p:nvPr/>
        </p:nvPicPr>
        <p:blipFill rotWithShape="1">
          <a:blip r:embed="rId3">
            <a:alphaModFix/>
          </a:blip>
          <a:srcRect b="0" l="0" r="0" t="0"/>
          <a:stretch/>
        </p:blipFill>
        <p:spPr>
          <a:xfrm>
            <a:off x="3272100" y="152400"/>
            <a:ext cx="2124020" cy="48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nvSpPr>
        <p:spPr>
          <a:xfrm>
            <a:off x="390350" y="545525"/>
            <a:ext cx="8520600" cy="733500"/>
          </a:xfrm>
          <a:prstGeom prst="rect">
            <a:avLst/>
          </a:prstGeom>
          <a:solidFill>
            <a:srgbClr val="9CDCFE"/>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Matcher - Rule-Based Matching using spaCy</a:t>
            </a:r>
            <a:endParaRPr b="0" i="0" sz="3000" u="none" cap="none" strike="noStrike">
              <a:solidFill>
                <a:srgbClr val="424242"/>
              </a:solidFill>
              <a:latin typeface="Oswald"/>
              <a:ea typeface="Oswald"/>
              <a:cs typeface="Oswald"/>
              <a:sym typeface="Oswald"/>
            </a:endParaRPr>
          </a:p>
        </p:txBody>
      </p:sp>
      <p:sp>
        <p:nvSpPr>
          <p:cNvPr id="189" name="Google Shape;189;p24"/>
          <p:cNvSpPr txBox="1"/>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24242"/>
                </a:solidFill>
                <a:latin typeface="Source Code Pro"/>
                <a:ea typeface="Source Code Pro"/>
                <a:cs typeface="Source Code Pro"/>
                <a:sym typeface="Source Code Pro"/>
              </a:rPr>
              <a:t>We can look for a rule-based matching using the token attributes of spaCy’s objects:</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rgbClr val="000000"/>
                </a:solidFill>
                <a:highlight>
                  <a:srgbClr val="F8F8F8"/>
                </a:highlight>
                <a:latin typeface="Source Code Pro"/>
                <a:ea typeface="Source Code Pro"/>
                <a:cs typeface="Source Code Pro"/>
                <a:sym typeface="Source Code Pro"/>
              </a:rPr>
              <a:t>pattern = </a:t>
            </a:r>
            <a:r>
              <a:rPr b="0" i="0" lang="en" sz="1400" u="none" cap="none" strike="noStrike">
                <a:solidFill>
                  <a:srgbClr val="444444"/>
                </a:solidFill>
                <a:highlight>
                  <a:srgbClr val="F8F8F8"/>
                </a:highlight>
                <a:latin typeface="Source Code Pro"/>
                <a:ea typeface="Source Code Pro"/>
                <a:cs typeface="Source Code Pro"/>
                <a:sym typeface="Source Code Pro"/>
              </a:rPr>
              <a:t>[{</a:t>
            </a:r>
            <a:r>
              <a:rPr b="0" i="0" lang="en" sz="1400" u="none" cap="none" strike="noStrike">
                <a:solidFill>
                  <a:srgbClr val="2D47E6"/>
                </a:solidFill>
                <a:highlight>
                  <a:srgbClr val="F8F8F8"/>
                </a:highlight>
                <a:latin typeface="Source Code Pro"/>
                <a:ea typeface="Source Code Pro"/>
                <a:cs typeface="Source Code Pro"/>
                <a:sym typeface="Source Code Pro"/>
              </a:rPr>
              <a:t>"TEXT"</a:t>
            </a:r>
            <a:r>
              <a:rPr b="0" i="0" lang="en" sz="1400" u="none" cap="none" strike="noStrike">
                <a:solidFill>
                  <a:srgbClr val="000000"/>
                </a:solidFill>
                <a:highlight>
                  <a:srgbClr val="F8F8F8"/>
                </a:highlight>
                <a:latin typeface="Source Code Pro"/>
                <a:ea typeface="Source Code Pro"/>
                <a:cs typeface="Source Code Pro"/>
                <a:sym typeface="Source Code Pro"/>
              </a:rPr>
              <a:t>: </a:t>
            </a:r>
            <a:r>
              <a:rPr b="0" i="0" lang="en" sz="1400" u="none" cap="none" strike="noStrike">
                <a:solidFill>
                  <a:srgbClr val="2D47E6"/>
                </a:solidFill>
                <a:highlight>
                  <a:srgbClr val="F8F8F8"/>
                </a:highlight>
                <a:latin typeface="Source Code Pro"/>
                <a:ea typeface="Source Code Pro"/>
                <a:cs typeface="Source Code Pro"/>
                <a:sym typeface="Source Code Pro"/>
              </a:rPr>
              <a:t>"Alice"</a:t>
            </a:r>
            <a:r>
              <a:rPr b="0" i="0" lang="en" sz="1400" u="none" cap="none" strike="noStrike">
                <a:solidFill>
                  <a:srgbClr val="444444"/>
                </a:solidFill>
                <a:highlight>
                  <a:srgbClr val="F8F8F8"/>
                </a:highlight>
                <a:latin typeface="Source Code Pro"/>
                <a:ea typeface="Source Code Pro"/>
                <a:cs typeface="Source Code Pro"/>
                <a:sym typeface="Source Code Pro"/>
              </a:rPr>
              <a:t>}</a:t>
            </a:r>
            <a:r>
              <a:rPr b="0" i="0" lang="en" sz="1400" u="none" cap="none" strike="noStrike">
                <a:solidFill>
                  <a:srgbClr val="000000"/>
                </a:solidFill>
                <a:highlight>
                  <a:srgbClr val="F8F8F8"/>
                </a:highlight>
                <a:latin typeface="Source Code Pro"/>
                <a:ea typeface="Source Code Pro"/>
                <a:cs typeface="Source Code Pro"/>
                <a:sym typeface="Source Code Pro"/>
              </a:rPr>
              <a:t>, </a:t>
            </a:r>
            <a:r>
              <a:rPr b="0" i="0" lang="en" sz="1400" u="none" cap="none" strike="noStrike">
                <a:solidFill>
                  <a:srgbClr val="444444"/>
                </a:solidFill>
                <a:highlight>
                  <a:srgbClr val="F8F8F8"/>
                </a:highlight>
                <a:latin typeface="Source Code Pro"/>
                <a:ea typeface="Source Code Pro"/>
                <a:cs typeface="Source Code Pro"/>
                <a:sym typeface="Source Code Pro"/>
              </a:rPr>
              <a:t>{</a:t>
            </a:r>
            <a:r>
              <a:rPr b="0" i="0" lang="en" sz="1400" u="none" cap="none" strike="noStrike">
                <a:solidFill>
                  <a:srgbClr val="2D47E6"/>
                </a:solidFill>
                <a:highlight>
                  <a:srgbClr val="F8F8F8"/>
                </a:highlight>
                <a:latin typeface="Source Code Pro"/>
                <a:ea typeface="Source Code Pro"/>
                <a:cs typeface="Source Code Pro"/>
                <a:sym typeface="Source Code Pro"/>
              </a:rPr>
              <a:t>"POS"</a:t>
            </a:r>
            <a:r>
              <a:rPr b="0" i="0" lang="en" sz="1400" u="none" cap="none" strike="noStrike">
                <a:solidFill>
                  <a:srgbClr val="000000"/>
                </a:solidFill>
                <a:highlight>
                  <a:srgbClr val="F8F8F8"/>
                </a:highlight>
                <a:latin typeface="Source Code Pro"/>
                <a:ea typeface="Source Code Pro"/>
                <a:cs typeface="Source Code Pro"/>
                <a:sym typeface="Source Code Pro"/>
              </a:rPr>
              <a:t>: </a:t>
            </a:r>
            <a:r>
              <a:rPr b="0" i="0" lang="en" sz="1400" u="none" cap="none" strike="noStrike">
                <a:solidFill>
                  <a:srgbClr val="2D47E6"/>
                </a:solidFill>
                <a:highlight>
                  <a:srgbClr val="F8F8F8"/>
                </a:highlight>
                <a:latin typeface="Source Code Pro"/>
                <a:ea typeface="Source Code Pro"/>
                <a:cs typeface="Source Code Pro"/>
                <a:sym typeface="Source Code Pro"/>
              </a:rPr>
              <a:t>"VERB"</a:t>
            </a:r>
            <a:r>
              <a:rPr b="0" i="0" lang="en" sz="1400" u="none" cap="none" strike="noStrike">
                <a:solidFill>
                  <a:srgbClr val="444444"/>
                </a:solidFill>
                <a:highlight>
                  <a:srgbClr val="F8F8F8"/>
                </a:highlight>
                <a:latin typeface="Source Code Pro"/>
                <a:ea typeface="Source Code Pro"/>
                <a:cs typeface="Source Code Pro"/>
                <a:sym typeface="Source Code Pro"/>
              </a:rPr>
              <a:t>}]</a:t>
            </a:r>
            <a:endParaRPr b="0" i="0" sz="1400" u="none" cap="none" strike="noStrike">
              <a:solidFill>
                <a:srgbClr val="444444"/>
              </a:solidFill>
              <a:highlight>
                <a:srgbClr val="F8F8F8"/>
              </a:highlight>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rgbClr val="000000"/>
                </a:solidFill>
                <a:highlight>
                  <a:srgbClr val="FFFFFF"/>
                </a:highlight>
                <a:latin typeface="Source Code Pro"/>
                <a:ea typeface="Source Code Pro"/>
                <a:cs typeface="Source Code Pro"/>
                <a:sym typeface="Source Code Pro"/>
              </a:rPr>
              <a:t>pattern = </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"POS"</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0" i="0" lang="en" sz="1400" u="none" cap="none" strike="noStrike">
                <a:solidFill>
                  <a:srgbClr val="2D47E6"/>
                </a:solidFill>
                <a:highlight>
                  <a:srgbClr val="FFFFFF"/>
                </a:highlight>
                <a:latin typeface="Source Code Pro"/>
                <a:ea typeface="Source Code Pro"/>
                <a:cs typeface="Source Code Pro"/>
                <a:sym typeface="Source Code Pro"/>
              </a:rPr>
              <a:t>"ADJ"</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"POS"</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0" i="0" lang="en" sz="1400" u="none" cap="none" strike="noStrike">
                <a:solidFill>
                  <a:srgbClr val="2D47E6"/>
                </a:solidFill>
                <a:highlight>
                  <a:srgbClr val="FFFFFF"/>
                </a:highlight>
                <a:latin typeface="Source Code Pro"/>
                <a:ea typeface="Source Code Pro"/>
                <a:cs typeface="Source Code Pro"/>
                <a:sym typeface="Source Code Pro"/>
              </a:rPr>
              <a:t>"NOUN"</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800" u="none" cap="none" strike="noStrike">
                <a:solidFill>
                  <a:srgbClr val="424242"/>
                </a:solidFill>
                <a:latin typeface="Source Code Pro"/>
                <a:ea typeface="Source Code Pro"/>
                <a:cs typeface="Source Code Pro"/>
                <a:sym typeface="Source Code Pro"/>
              </a:rPr>
              <a:t> </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rgbClr val="000000"/>
                </a:solidFill>
                <a:highlight>
                  <a:srgbClr val="FFFFFF"/>
                </a:highlight>
                <a:latin typeface="Source Code Pro"/>
                <a:ea typeface="Source Code Pro"/>
                <a:cs typeface="Source Code Pro"/>
                <a:sym typeface="Source Code Pro"/>
              </a:rPr>
              <a:t>pattern = </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"TEXT"</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0" i="0" lang="en" sz="1400" u="none" cap="none" strike="noStrike">
                <a:solidFill>
                  <a:srgbClr val="2D47E6"/>
                </a:solidFill>
                <a:highlight>
                  <a:srgbClr val="FFFFFF"/>
                </a:highlight>
                <a:latin typeface="Source Code Pro"/>
                <a:ea typeface="Source Code Pro"/>
                <a:cs typeface="Source Code Pro"/>
                <a:sym typeface="Source Code Pro"/>
              </a:rPr>
              <a:t>"Alice"</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0" i="0" lang="en" sz="1400" u="none" cap="none" strike="noStrike">
                <a:solidFill>
                  <a:srgbClr val="444444"/>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"IS_PUNCT"</a:t>
            </a:r>
            <a:r>
              <a:rPr b="0" i="0" lang="en" sz="1400" u="none" cap="none" strike="noStrike">
                <a:solidFill>
                  <a:srgbClr val="000000"/>
                </a:solidFill>
                <a:highlight>
                  <a:srgbClr val="FFFFFF"/>
                </a:highlight>
                <a:latin typeface="Source Code Pro"/>
                <a:ea typeface="Source Code Pro"/>
                <a:cs typeface="Source Code Pro"/>
                <a:sym typeface="Source Code Pro"/>
              </a:rPr>
              <a:t>: </a:t>
            </a:r>
            <a:r>
              <a:rPr b="1" i="0" lang="en" sz="1400" u="none" cap="none" strike="noStrike">
                <a:solidFill>
                  <a:srgbClr val="D53AA9"/>
                </a:solidFill>
                <a:highlight>
                  <a:srgbClr val="FFFFFF"/>
                </a:highlight>
                <a:latin typeface="Source Code Pro"/>
                <a:ea typeface="Source Code Pro"/>
                <a:cs typeface="Source Code Pro"/>
                <a:sym typeface="Source Code Pro"/>
              </a:rPr>
              <a:t>True</a:t>
            </a:r>
            <a:r>
              <a:rPr b="0" i="0" lang="en" sz="1400" u="none" cap="none" strike="noStrike">
                <a:solidFill>
                  <a:srgbClr val="000000"/>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"OP"</a:t>
            </a:r>
            <a:r>
              <a:rPr b="0" i="0" lang="en" sz="1400" u="none" cap="none" strike="noStrike">
                <a:solidFill>
                  <a:srgbClr val="000000"/>
                </a:solidFill>
                <a:highlight>
                  <a:srgbClr val="FFFFFF"/>
                </a:highlight>
                <a:latin typeface="Source Code Pro"/>
                <a:ea typeface="Source Code Pro"/>
                <a:cs typeface="Source Code Pro"/>
                <a:sym typeface="Source Code Pro"/>
              </a:rPr>
              <a:t>:</a:t>
            </a:r>
            <a:r>
              <a:rPr b="0" i="0" lang="en" sz="1400" u="none" cap="none" strike="noStrike">
                <a:solidFill>
                  <a:srgbClr val="2D47E6"/>
                </a:solidFill>
                <a:highlight>
                  <a:srgbClr val="FFFFFF"/>
                </a:highlight>
                <a:latin typeface="Source Code Pro"/>
                <a:ea typeface="Source Code Pro"/>
                <a:cs typeface="Source Code Pro"/>
                <a:sym typeface="Source Code Pro"/>
              </a:rPr>
              <a:t>"*"</a:t>
            </a:r>
            <a:r>
              <a:rPr b="0" i="0" lang="en" sz="1400" u="none" cap="none" strike="noStrike">
                <a:solidFill>
                  <a:srgbClr val="444444"/>
                </a:solidFill>
                <a:highlight>
                  <a:srgbClr val="FFFFFF"/>
                </a:highlight>
                <a:latin typeface="Source Code Pro"/>
                <a:ea typeface="Source Code Pro"/>
                <a:cs typeface="Source Code Pro"/>
                <a:sym typeface="Source Code Pro"/>
              </a:rPr>
              <a:t>}]</a:t>
            </a:r>
            <a:endParaRPr b="0" i="0" sz="1800" u="none" cap="none" strike="noStrike">
              <a:solidFill>
                <a:srgbClr val="424242"/>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8" name="Shape 68"/>
        <p:cNvGrpSpPr/>
        <p:nvPr/>
      </p:nvGrpSpPr>
      <p:grpSpPr>
        <a:xfrm>
          <a:off x="0" y="0"/>
          <a:ext cx="0" cy="0"/>
          <a:chOff x="0" y="0"/>
          <a:chExt cx="0" cy="0"/>
        </a:xfrm>
      </p:grpSpPr>
      <p:sp>
        <p:nvSpPr>
          <p:cNvPr id="69" name="Google Shape;69;p2"/>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Dataset</a:t>
            </a:r>
            <a:endParaRPr/>
          </a:p>
        </p:txBody>
      </p:sp>
      <p:sp>
        <p:nvSpPr>
          <p:cNvPr id="70" name="Google Shape;70;p2"/>
          <p:cNvSpPr txBox="1"/>
          <p:nvPr>
            <p:ph idx="1" type="body"/>
          </p:nvPr>
        </p:nvSpPr>
        <p:spPr>
          <a:xfrm>
            <a:off x="311700" y="1468825"/>
            <a:ext cx="8520600" cy="3533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 data set consisting of user profile data for 59,946 OkCupid users (a free online dating website) who were living within 25 miles of San Francisco from a period in the 2010s.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  </a:t>
            </a:r>
            <a:endParaRPr/>
          </a:p>
          <a:p>
            <a:pPr indent="0" lvl="0" marL="0" rtl="0" algn="l">
              <a:lnSpc>
                <a:spcPct val="115000"/>
              </a:lnSpc>
              <a:spcBef>
                <a:spcPts val="1200"/>
              </a:spcBef>
              <a:spcAft>
                <a:spcPts val="1200"/>
              </a:spcAft>
              <a:buSzPts val="1800"/>
              <a:buNone/>
            </a:pPr>
            <a:r>
              <a:rPr lang="en"/>
              <a:t>The data set includes typical user information (such as sex, sexual orientation, age, and ethnicity), lifestyle variables (such as diet, drinking habits, smoking habits) and text responses to 10 essays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311700" y="529800"/>
            <a:ext cx="8520600" cy="733500"/>
          </a:xfrm>
          <a:prstGeom prst="rect">
            <a:avLst/>
          </a:prstGeom>
          <a:solidFill>
            <a:srgbClr val="9CDCFE"/>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Match Text Patterns &amp; Lexical Properties</a:t>
            </a:r>
            <a:endParaRPr b="0" i="0" sz="3000" u="none" cap="none" strike="noStrike">
              <a:solidFill>
                <a:srgbClr val="424242"/>
              </a:solidFill>
              <a:latin typeface="Oswald"/>
              <a:ea typeface="Oswald"/>
              <a:cs typeface="Oswald"/>
              <a:sym typeface="Oswald"/>
            </a:endParaRPr>
          </a:p>
        </p:txBody>
      </p:sp>
      <p:sp>
        <p:nvSpPr>
          <p:cNvPr id="195" name="Google Shape;195;p25"/>
          <p:cNvSpPr txBox="1"/>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Source Code Pro"/>
                <a:ea typeface="Source Code Pro"/>
                <a:cs typeface="Source Code Pro"/>
                <a:sym typeface="Source Code Pro"/>
              </a:rPr>
              <a:t>spaCy matcher uses the text patterns as well as the lexical properties of the word, such as POS tags, dependency tags, lemma, etc.</a:t>
            </a:r>
            <a:endParaRPr b="0" i="0" sz="2000" u="none" cap="none" strike="noStrike">
              <a:solidFill>
                <a:srgbClr val="424242"/>
              </a:solidFill>
              <a:latin typeface="Source Code Pro"/>
              <a:ea typeface="Source Code Pro"/>
              <a:cs typeface="Source Code Pro"/>
              <a:sym typeface="Source Code Pro"/>
            </a:endParaRPr>
          </a:p>
        </p:txBody>
      </p:sp>
      <p:pic>
        <p:nvPicPr>
          <p:cNvPr id="196" name="Google Shape;196;p25"/>
          <p:cNvPicPr preferRelativeResize="0"/>
          <p:nvPr/>
        </p:nvPicPr>
        <p:blipFill rotWithShape="1">
          <a:blip r:embed="rId3">
            <a:alphaModFix/>
          </a:blip>
          <a:srcRect b="0" l="0" r="0" t="0"/>
          <a:stretch/>
        </p:blipFill>
        <p:spPr>
          <a:xfrm>
            <a:off x="311700" y="2108422"/>
            <a:ext cx="6726850" cy="266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1256d94cfb_1_86"/>
          <p:cNvSpPr txBox="1"/>
          <p:nvPr/>
        </p:nvSpPr>
        <p:spPr>
          <a:xfrm>
            <a:off x="182375" y="165225"/>
            <a:ext cx="7216800" cy="919500"/>
          </a:xfrm>
          <a:prstGeom prst="rect">
            <a:avLst/>
          </a:prstGeom>
          <a:solidFill>
            <a:srgbClr val="E77BB5"/>
          </a:solid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424242"/>
                </a:solidFill>
                <a:latin typeface="Oswald"/>
                <a:ea typeface="Oswald"/>
                <a:cs typeface="Oswald"/>
                <a:sym typeface="Oswald"/>
              </a:rPr>
              <a:t>Most frequent words in unified text  </a:t>
            </a:r>
            <a:endParaRPr b="0" i="0" sz="27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424242"/>
                </a:solidFill>
                <a:latin typeface="Oswald"/>
                <a:ea typeface="Oswald"/>
                <a:cs typeface="Oswald"/>
                <a:sym typeface="Oswald"/>
              </a:rPr>
              <a:t>WordCloud</a:t>
            </a:r>
            <a:endParaRPr b="0" i="0" sz="2700" u="none" cap="none" strike="noStrike">
              <a:solidFill>
                <a:srgbClr val="424242"/>
              </a:solidFill>
              <a:latin typeface="Oswald"/>
              <a:ea typeface="Oswald"/>
              <a:cs typeface="Oswald"/>
              <a:sym typeface="Oswald"/>
            </a:endParaRPr>
          </a:p>
        </p:txBody>
      </p:sp>
      <p:pic>
        <p:nvPicPr>
          <p:cNvPr id="202" name="Google Shape;202;g11256d94cfb_1_86"/>
          <p:cNvPicPr preferRelativeResize="0"/>
          <p:nvPr/>
        </p:nvPicPr>
        <p:blipFill rotWithShape="1">
          <a:blip r:embed="rId3">
            <a:alphaModFix/>
          </a:blip>
          <a:srcRect b="0" l="0" r="0" t="0"/>
          <a:stretch/>
        </p:blipFill>
        <p:spPr>
          <a:xfrm>
            <a:off x="182375" y="1537500"/>
            <a:ext cx="7216800" cy="338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256d94cfb_1_37"/>
          <p:cNvSpPr txBox="1"/>
          <p:nvPr/>
        </p:nvSpPr>
        <p:spPr>
          <a:xfrm>
            <a:off x="311700" y="372500"/>
            <a:ext cx="8520600" cy="733500"/>
          </a:xfrm>
          <a:prstGeom prst="rect">
            <a:avLst/>
          </a:prstGeom>
          <a:solidFill>
            <a:srgbClr val="F4CCCC"/>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Most Frequent Words Count in Doing Summary by Woman</a:t>
            </a:r>
            <a:endParaRPr b="0" i="0" sz="3000" u="none" cap="none" strike="noStrike">
              <a:solidFill>
                <a:srgbClr val="424242"/>
              </a:solidFill>
              <a:latin typeface="Oswald"/>
              <a:ea typeface="Oswald"/>
              <a:cs typeface="Oswald"/>
              <a:sym typeface="Oswald"/>
            </a:endParaRPr>
          </a:p>
        </p:txBody>
      </p:sp>
      <p:pic>
        <p:nvPicPr>
          <p:cNvPr id="208" name="Google Shape;208;g11256d94cfb_1_37"/>
          <p:cNvPicPr preferRelativeResize="0"/>
          <p:nvPr/>
        </p:nvPicPr>
        <p:blipFill rotWithShape="1">
          <a:blip r:embed="rId3">
            <a:alphaModFix/>
          </a:blip>
          <a:srcRect b="0" l="0" r="0" t="0"/>
          <a:stretch/>
        </p:blipFill>
        <p:spPr>
          <a:xfrm>
            <a:off x="575250" y="1572925"/>
            <a:ext cx="3947475" cy="3092625"/>
          </a:xfrm>
          <a:prstGeom prst="rect">
            <a:avLst/>
          </a:prstGeom>
          <a:noFill/>
          <a:ln>
            <a:noFill/>
          </a:ln>
        </p:spPr>
      </p:pic>
      <p:sp>
        <p:nvSpPr>
          <p:cNvPr id="209" name="Google Shape;209;g11256d94cfb_1_37"/>
          <p:cNvSpPr/>
          <p:nvPr/>
        </p:nvSpPr>
        <p:spPr>
          <a:xfrm>
            <a:off x="798125" y="1765550"/>
            <a:ext cx="306300" cy="2741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g11256d94cfb_1_37"/>
          <p:cNvPicPr preferRelativeResize="0"/>
          <p:nvPr/>
        </p:nvPicPr>
        <p:blipFill>
          <a:blip r:embed="rId4">
            <a:alphaModFix/>
          </a:blip>
          <a:stretch>
            <a:fillRect/>
          </a:stretch>
        </p:blipFill>
        <p:spPr>
          <a:xfrm>
            <a:off x="4809375" y="1709100"/>
            <a:ext cx="3749646" cy="2741100"/>
          </a:xfrm>
          <a:prstGeom prst="rect">
            <a:avLst/>
          </a:prstGeom>
          <a:noFill/>
          <a:ln>
            <a:noFill/>
          </a:ln>
        </p:spPr>
      </p:pic>
      <p:sp>
        <p:nvSpPr>
          <p:cNvPr id="211" name="Google Shape;211;g11256d94cfb_1_37"/>
          <p:cNvSpPr/>
          <p:nvPr/>
        </p:nvSpPr>
        <p:spPr>
          <a:xfrm>
            <a:off x="5208000" y="1910675"/>
            <a:ext cx="1555800" cy="2273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124825366f_3_0"/>
          <p:cNvSpPr txBox="1"/>
          <p:nvPr/>
        </p:nvSpPr>
        <p:spPr>
          <a:xfrm>
            <a:off x="311700" y="545525"/>
            <a:ext cx="8520600" cy="733500"/>
          </a:xfrm>
          <a:prstGeom prst="rect">
            <a:avLst/>
          </a:prstGeom>
          <a:solidFill>
            <a:schemeClr val="dk1"/>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Most Frequent Words Count by man Vs </a:t>
            </a:r>
            <a:r>
              <a:rPr lang="en" sz="3000">
                <a:solidFill>
                  <a:srgbClr val="424242"/>
                </a:solidFill>
                <a:latin typeface="Oswald"/>
                <a:ea typeface="Oswald"/>
                <a:cs typeface="Oswald"/>
                <a:sym typeface="Oswald"/>
              </a:rPr>
              <a:t>B</a:t>
            </a:r>
            <a:r>
              <a:rPr b="0" i="0" lang="en" sz="3000" u="none" cap="none" strike="noStrike">
                <a:solidFill>
                  <a:srgbClr val="424242"/>
                </a:solidFill>
                <a:latin typeface="Oswald"/>
                <a:ea typeface="Oswald"/>
                <a:cs typeface="Oswald"/>
                <a:sym typeface="Oswald"/>
              </a:rPr>
              <a:t>ody type </a:t>
            </a:r>
            <a:endParaRPr b="0" i="0" sz="3000" u="none" cap="none" strike="noStrike">
              <a:solidFill>
                <a:srgbClr val="424242"/>
              </a:solidFill>
              <a:latin typeface="Oswald"/>
              <a:ea typeface="Oswald"/>
              <a:cs typeface="Oswald"/>
              <a:sym typeface="Oswald"/>
            </a:endParaRPr>
          </a:p>
        </p:txBody>
      </p:sp>
      <p:pic>
        <p:nvPicPr>
          <p:cNvPr id="217" name="Google Shape;217;g1124825366f_3_0"/>
          <p:cNvPicPr preferRelativeResize="0"/>
          <p:nvPr/>
        </p:nvPicPr>
        <p:blipFill rotWithShape="1">
          <a:blip r:embed="rId3">
            <a:alphaModFix/>
          </a:blip>
          <a:srcRect b="0" l="0" r="0" t="0"/>
          <a:stretch/>
        </p:blipFill>
        <p:spPr>
          <a:xfrm>
            <a:off x="232925" y="1596325"/>
            <a:ext cx="4209200" cy="3170650"/>
          </a:xfrm>
          <a:prstGeom prst="rect">
            <a:avLst/>
          </a:prstGeom>
          <a:noFill/>
          <a:ln>
            <a:noFill/>
          </a:ln>
        </p:spPr>
      </p:pic>
      <p:pic>
        <p:nvPicPr>
          <p:cNvPr id="218" name="Google Shape;218;g1124825366f_3_0"/>
          <p:cNvPicPr preferRelativeResize="0"/>
          <p:nvPr/>
        </p:nvPicPr>
        <p:blipFill>
          <a:blip r:embed="rId4">
            <a:alphaModFix/>
          </a:blip>
          <a:stretch>
            <a:fillRect/>
          </a:stretch>
        </p:blipFill>
        <p:spPr>
          <a:xfrm>
            <a:off x="4442125" y="1596325"/>
            <a:ext cx="4563050" cy="3265700"/>
          </a:xfrm>
          <a:prstGeom prst="rect">
            <a:avLst/>
          </a:prstGeom>
          <a:noFill/>
          <a:ln>
            <a:noFill/>
          </a:ln>
        </p:spPr>
      </p:pic>
      <p:sp>
        <p:nvSpPr>
          <p:cNvPr id="219" name="Google Shape;219;g1124825366f_3_0"/>
          <p:cNvSpPr/>
          <p:nvPr/>
        </p:nvSpPr>
        <p:spPr>
          <a:xfrm>
            <a:off x="3764925" y="1757500"/>
            <a:ext cx="378900" cy="29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124825366f_3_0"/>
          <p:cNvSpPr/>
          <p:nvPr/>
        </p:nvSpPr>
        <p:spPr>
          <a:xfrm>
            <a:off x="5642575" y="1757500"/>
            <a:ext cx="378900" cy="29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124825366f_3_0"/>
          <p:cNvSpPr/>
          <p:nvPr/>
        </p:nvSpPr>
        <p:spPr>
          <a:xfrm>
            <a:off x="3764925" y="1706250"/>
            <a:ext cx="378900" cy="2950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124825366f_3_0"/>
          <p:cNvSpPr/>
          <p:nvPr/>
        </p:nvSpPr>
        <p:spPr>
          <a:xfrm>
            <a:off x="5690950" y="1888000"/>
            <a:ext cx="378900" cy="2816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124825366f_3_0"/>
          <p:cNvSpPr/>
          <p:nvPr/>
        </p:nvSpPr>
        <p:spPr>
          <a:xfrm>
            <a:off x="1675325" y="1840325"/>
            <a:ext cx="378900" cy="2816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1256d94cfb_1_64"/>
          <p:cNvSpPr txBox="1"/>
          <p:nvPr/>
        </p:nvSpPr>
        <p:spPr>
          <a:xfrm>
            <a:off x="208750" y="360250"/>
            <a:ext cx="8520600" cy="640200"/>
          </a:xfrm>
          <a:prstGeom prst="rect">
            <a:avLst/>
          </a:prstGeom>
          <a:solidFill>
            <a:srgbClr val="E91D63"/>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What women &amp; men are saying about themselves:</a:t>
            </a:r>
            <a:endParaRPr b="0" i="0" sz="3000" u="none" cap="none" strike="noStrike">
              <a:solidFill>
                <a:srgbClr val="424242"/>
              </a:solidFill>
              <a:latin typeface="Oswald"/>
              <a:ea typeface="Oswald"/>
              <a:cs typeface="Oswald"/>
              <a:sym typeface="Oswald"/>
            </a:endParaRPr>
          </a:p>
        </p:txBody>
      </p:sp>
      <p:pic>
        <p:nvPicPr>
          <p:cNvPr id="229" name="Google Shape;229;g11256d94cfb_1_64"/>
          <p:cNvPicPr preferRelativeResize="0"/>
          <p:nvPr/>
        </p:nvPicPr>
        <p:blipFill rotWithShape="1">
          <a:blip r:embed="rId4">
            <a:alphaModFix/>
          </a:blip>
          <a:srcRect b="0" l="0" r="0" t="0"/>
          <a:stretch/>
        </p:blipFill>
        <p:spPr>
          <a:xfrm>
            <a:off x="1288725" y="1423589"/>
            <a:ext cx="6724677" cy="3759326"/>
          </a:xfrm>
          <a:prstGeom prst="rect">
            <a:avLst/>
          </a:prstGeom>
          <a:noFill/>
          <a:ln>
            <a:noFill/>
          </a:ln>
        </p:spPr>
      </p:pic>
      <p:graphicFrame>
        <p:nvGraphicFramePr>
          <p:cNvPr id="230" name="Google Shape;230;g11256d94cfb_1_64"/>
          <p:cNvGraphicFramePr/>
          <p:nvPr/>
        </p:nvGraphicFramePr>
        <p:xfrm>
          <a:off x="208750" y="4376901"/>
          <a:ext cx="942975" cy="457200"/>
        </p:xfrm>
        <a:graphic>
          <a:graphicData uri="http://schemas.openxmlformats.org/presentationml/2006/ole">
            <mc:AlternateContent>
              <mc:Choice Requires="v">
                <p:oleObj r:id="rId5" imgH="457200" imgW="942975" progId="Package" spid="_x0000_s1">
                  <p:embed/>
                </p:oleObj>
              </mc:Choice>
              <mc:Fallback>
                <p:oleObj r:id="rId6" imgH="457200" imgW="942975" progId="Package">
                  <p:embed/>
                  <p:pic>
                    <p:nvPicPr>
                      <p:cNvPr id="230" name="Google Shape;230;g11256d94cfb_1_64"/>
                      <p:cNvPicPr preferRelativeResize="0"/>
                      <p:nvPr/>
                    </p:nvPicPr>
                    <p:blipFill rotWithShape="1">
                      <a:blip r:embed="rId7">
                        <a:alphaModFix/>
                      </a:blip>
                      <a:srcRect b="0" l="0" r="0" t="0"/>
                      <a:stretch/>
                    </p:blipFill>
                    <p:spPr>
                      <a:xfrm>
                        <a:off x="208750" y="4376901"/>
                        <a:ext cx="942975" cy="457200"/>
                      </a:xfrm>
                      <a:prstGeom prst="rect">
                        <a:avLst/>
                      </a:prstGeom>
                      <a:noFill/>
                      <a:ln>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1256d94cfb_1_72"/>
          <p:cNvSpPr txBox="1"/>
          <p:nvPr/>
        </p:nvSpPr>
        <p:spPr>
          <a:xfrm>
            <a:off x="311700" y="5298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Frequent words to both sexes (middle line) </a:t>
            </a:r>
            <a:endParaRPr b="0" i="0" sz="3000" u="none" cap="none" strike="noStrike">
              <a:solidFill>
                <a:srgbClr val="424242"/>
              </a:solidFill>
              <a:latin typeface="Oswald"/>
              <a:ea typeface="Oswald"/>
              <a:cs typeface="Oswald"/>
              <a:sym typeface="Oswald"/>
            </a:endParaRPr>
          </a:p>
        </p:txBody>
      </p:sp>
      <p:sp>
        <p:nvSpPr>
          <p:cNvPr id="236" name="Google Shape;236;g11256d94cfb_1_72"/>
          <p:cNvSpPr txBox="1"/>
          <p:nvPr/>
        </p:nvSpPr>
        <p:spPr>
          <a:xfrm>
            <a:off x="4832400" y="1641825"/>
            <a:ext cx="3999900" cy="3099900"/>
          </a:xfrm>
          <a:prstGeom prst="rect">
            <a:avLst/>
          </a:prstGeom>
          <a:solidFill>
            <a:srgbClr val="F4CCCC"/>
          </a:solid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24242"/>
                </a:solidFill>
                <a:latin typeface="Source Code Pro"/>
                <a:ea typeface="Source Code Pro"/>
                <a:cs typeface="Source Code Pro"/>
                <a:sym typeface="Source Code Pro"/>
              </a:rPr>
              <a:t>Female:</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50"/>
              <a:buFont typeface="Arial"/>
              <a:buNone/>
            </a:pPr>
            <a:r>
              <a:rPr b="0" i="0" lang="en" sz="1250" u="none" cap="none" strike="noStrike">
                <a:solidFill>
                  <a:srgbClr val="000000"/>
                </a:solidFill>
                <a:latin typeface="Arial"/>
                <a:ea typeface="Arial"/>
                <a:cs typeface="Arial"/>
                <a:sym typeface="Arial"/>
              </a:rPr>
              <a:t>“proudly nerdy</a:t>
            </a:r>
            <a:r>
              <a:rPr b="1" i="0" lang="en" sz="1250" u="none" cap="none" strike="noStrike">
                <a:solidFill>
                  <a:srgbClr val="000000"/>
                </a:solidFill>
                <a:latin typeface="Arial"/>
                <a:ea typeface="Arial"/>
                <a:cs typeface="Arial"/>
                <a:sym typeface="Arial"/>
              </a:rPr>
              <a:t> sarcastic </a:t>
            </a:r>
            <a:r>
              <a:rPr b="0" i="0" lang="en" sz="1250" u="none" cap="none" strike="noStrike">
                <a:solidFill>
                  <a:srgbClr val="000000"/>
                </a:solidFill>
                <a:latin typeface="Arial"/>
                <a:ea typeface="Arial"/>
                <a:cs typeface="Arial"/>
                <a:sym typeface="Arial"/>
              </a:rPr>
              <a:t>generally happy person”</a:t>
            </a:r>
            <a:endParaRPr b="0" i="0" sz="12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50"/>
              <a:buFont typeface="Arial"/>
              <a:buNone/>
            </a:pPr>
            <a:r>
              <a:t/>
            </a:r>
            <a:endParaRPr b="0" i="0" sz="12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50"/>
              <a:buFont typeface="Arial"/>
              <a:buNone/>
            </a:pPr>
            <a:r>
              <a:rPr b="0" i="0" lang="en" sz="1250" u="none" cap="none" strike="noStrike">
                <a:solidFill>
                  <a:srgbClr val="000000"/>
                </a:solidFill>
                <a:latin typeface="Arial"/>
                <a:ea typeface="Arial"/>
                <a:cs typeface="Arial"/>
                <a:sym typeface="Arial"/>
              </a:rPr>
              <a:t>welsh woman</a:t>
            </a:r>
            <a:r>
              <a:rPr b="1" i="0" lang="en" sz="1250" u="none" cap="none" strike="noStrike">
                <a:solidFill>
                  <a:srgbClr val="000000"/>
                </a:solidFill>
                <a:latin typeface="Arial"/>
                <a:ea typeface="Arial"/>
                <a:cs typeface="Arial"/>
                <a:sym typeface="Arial"/>
              </a:rPr>
              <a:t> passionate </a:t>
            </a:r>
            <a:r>
              <a:rPr b="0" i="0" lang="en" sz="1250" u="none" cap="none" strike="noStrike">
                <a:solidFill>
                  <a:srgbClr val="000000"/>
                </a:solidFill>
                <a:latin typeface="Arial"/>
                <a:ea typeface="Arial"/>
                <a:cs typeface="Arial"/>
                <a:sym typeface="Arial"/>
              </a:rPr>
              <a:t>hard music irish whiske</a:t>
            </a:r>
            <a:endParaRPr b="0" i="0" sz="12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50"/>
              <a:buFont typeface="Arial"/>
              <a:buNone/>
            </a:pPr>
            <a:r>
              <a:t/>
            </a:r>
            <a:endParaRPr b="0" i="0" sz="12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250"/>
              <a:buFont typeface="Arial"/>
              <a:buNone/>
            </a:pPr>
            <a:r>
              <a:rPr b="0" i="0" lang="en" sz="1250" u="none" cap="none" strike="noStrike">
                <a:solidFill>
                  <a:srgbClr val="000000"/>
                </a:solidFill>
                <a:latin typeface="Arial"/>
                <a:ea typeface="Arial"/>
                <a:cs typeface="Arial"/>
                <a:sym typeface="Arial"/>
              </a:rPr>
              <a:t>study computer</a:t>
            </a:r>
            <a:r>
              <a:rPr b="1" i="0" lang="en" sz="1250" u="none" cap="none" strike="noStrike">
                <a:solidFill>
                  <a:srgbClr val="000000"/>
                </a:solidFill>
                <a:latin typeface="Arial"/>
                <a:ea typeface="Arial"/>
                <a:cs typeface="Arial"/>
                <a:sym typeface="Arial"/>
              </a:rPr>
              <a:t> science </a:t>
            </a:r>
            <a:r>
              <a:rPr b="0" i="0" lang="en" sz="1250" u="none" cap="none" strike="noStrike">
                <a:solidFill>
                  <a:srgbClr val="000000"/>
                </a:solidFill>
                <a:latin typeface="Arial"/>
                <a:ea typeface="Arial"/>
                <a:cs typeface="Arial"/>
                <a:sym typeface="Arial"/>
              </a:rPr>
              <a:t>grad school work startup company software engineer</a:t>
            </a:r>
            <a:endParaRPr b="0" i="0" sz="1250" u="none" cap="none" strike="noStrike">
              <a:solidFill>
                <a:srgbClr val="000000"/>
              </a:solidFill>
              <a:latin typeface="Arial"/>
              <a:ea typeface="Arial"/>
              <a:cs typeface="Arial"/>
              <a:sym typeface="Arial"/>
            </a:endParaRPr>
          </a:p>
        </p:txBody>
      </p:sp>
      <p:sp>
        <p:nvSpPr>
          <p:cNvPr id="237" name="Google Shape;237;g11256d94cfb_1_72"/>
          <p:cNvSpPr txBox="1"/>
          <p:nvPr/>
        </p:nvSpPr>
        <p:spPr>
          <a:xfrm>
            <a:off x="311700" y="1641825"/>
            <a:ext cx="3999900" cy="3142500"/>
          </a:xfrm>
          <a:prstGeom prst="rect">
            <a:avLst/>
          </a:prstGeom>
          <a:solidFill>
            <a:srgbClr val="F4CCCC"/>
          </a:solidFill>
          <a:ln>
            <a:noFill/>
          </a:ln>
        </p:spPr>
        <p:txBody>
          <a:bodyPr anchorCtr="0" anchor="t" bIns="91425" lIns="91425" spcFirstLastPara="1" rIns="91425" wrap="square" tIns="91425">
            <a:normAutofit fontScale="62500"/>
          </a:bodyPr>
          <a:lstStyle/>
          <a:p>
            <a:pPr indent="0" lvl="0" marL="0" marR="0" rtl="0" algn="l">
              <a:lnSpc>
                <a:spcPct val="115000"/>
              </a:lnSpc>
              <a:spcBef>
                <a:spcPts val="0"/>
              </a:spcBef>
              <a:spcAft>
                <a:spcPts val="0"/>
              </a:spcAft>
              <a:buClr>
                <a:srgbClr val="000000"/>
              </a:buClr>
              <a:buSzPct val="100000"/>
              <a:buFont typeface="Arial"/>
              <a:buNone/>
            </a:pPr>
            <a:r>
              <a:rPr b="0" i="0" lang="en" sz="2550" u="none" cap="none" strike="noStrike">
                <a:solidFill>
                  <a:srgbClr val="424242"/>
                </a:solidFill>
                <a:latin typeface="Source Code Pro"/>
                <a:ea typeface="Source Code Pro"/>
                <a:cs typeface="Source Code Pro"/>
                <a:sym typeface="Source Code Pro"/>
              </a:rPr>
              <a:t>Male:</a:t>
            </a:r>
            <a:endParaRPr b="0" i="0" sz="255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99947"/>
              <a:buFont typeface="Arial"/>
              <a:buNone/>
            </a:pPr>
            <a:r>
              <a:rPr b="0" i="0" lang="en" sz="1896" u="none" cap="none" strike="noStrike">
                <a:solidFill>
                  <a:srgbClr val="000000"/>
                </a:solidFill>
                <a:latin typeface="Arial"/>
                <a:ea typeface="Arial"/>
                <a:cs typeface="Arial"/>
                <a:sym typeface="Arial"/>
              </a:rPr>
              <a:t>“humble easygoing </a:t>
            </a:r>
            <a:r>
              <a:rPr b="1" i="0" lang="en" sz="1896" u="none" cap="none" strike="noStrike">
                <a:solidFill>
                  <a:srgbClr val="000000"/>
                </a:solidFill>
                <a:latin typeface="Arial"/>
                <a:ea typeface="Arial"/>
                <a:cs typeface="Arial"/>
                <a:sym typeface="Arial"/>
              </a:rPr>
              <a:t>sarcastic</a:t>
            </a:r>
            <a:r>
              <a:rPr b="0" i="0" lang="en" sz="1896" u="none" cap="none" strike="noStrike">
                <a:solidFill>
                  <a:srgbClr val="000000"/>
                </a:solidFill>
                <a:latin typeface="Arial"/>
                <a:ea typeface="Arial"/>
                <a:cs typeface="Arial"/>
                <a:sym typeface="Arial"/>
              </a:rPr>
              <a:t> tattooed entrepreneur value honesty humor nice smile ptetty ladyy”</a:t>
            </a:r>
            <a:endParaRPr b="0" i="0" sz="1896"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t/>
            </a:r>
            <a:endParaRPr b="0" i="0" sz="1896"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99947"/>
              <a:buFont typeface="Arial"/>
              <a:buNone/>
            </a:pPr>
            <a:r>
              <a:rPr b="1" i="0" lang="en" sz="1896" u="none" cap="none" strike="noStrike">
                <a:solidFill>
                  <a:srgbClr val="000000"/>
                </a:solidFill>
                <a:latin typeface="Arial"/>
                <a:ea typeface="Arial"/>
                <a:cs typeface="Arial"/>
                <a:sym typeface="Arial"/>
              </a:rPr>
              <a:t>passionate</a:t>
            </a:r>
            <a:r>
              <a:rPr b="0" i="0" lang="en" sz="1896" u="none" cap="none" strike="noStrike">
                <a:solidFill>
                  <a:srgbClr val="000000"/>
                </a:solidFill>
                <a:latin typeface="Arial"/>
                <a:ea typeface="Arial"/>
                <a:cs typeface="Arial"/>
                <a:sym typeface="Arial"/>
              </a:rPr>
              <a:t> singersongwriter funkyass dancer </a:t>
            </a:r>
            <a:endParaRPr b="0" i="0" sz="1896"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t/>
            </a:r>
            <a:endParaRPr b="0" i="0" sz="1896"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ct val="99947"/>
              <a:buFont typeface="Arial"/>
              <a:buNone/>
            </a:pPr>
            <a:r>
              <a:rPr b="0" i="0" lang="en" sz="1896" u="none" cap="none" strike="noStrike">
                <a:solidFill>
                  <a:srgbClr val="000000"/>
                </a:solidFill>
                <a:latin typeface="Arial"/>
                <a:ea typeface="Arial"/>
                <a:cs typeface="Arial"/>
                <a:sym typeface="Arial"/>
              </a:rPr>
              <a:t>nerd like </a:t>
            </a:r>
            <a:r>
              <a:rPr b="1" i="0" lang="en" sz="1896" u="none" cap="none" strike="noStrike">
                <a:solidFill>
                  <a:srgbClr val="000000"/>
                </a:solidFill>
                <a:latin typeface="Arial"/>
                <a:ea typeface="Arial"/>
                <a:cs typeface="Arial"/>
                <a:sym typeface="Arial"/>
              </a:rPr>
              <a:t>science</a:t>
            </a:r>
            <a:r>
              <a:rPr b="0" i="0" lang="en" sz="1896" u="none" cap="none" strike="noStrike">
                <a:solidFill>
                  <a:srgbClr val="000000"/>
                </a:solidFill>
                <a:latin typeface="Arial"/>
                <a:ea typeface="Arial"/>
                <a:cs typeface="Arial"/>
                <a:sym typeface="Arial"/>
              </a:rPr>
              <a:t> science fiction anime video game type game comic strip late night tv read internet geeky</a:t>
            </a:r>
            <a:endParaRPr b="0" i="0" sz="1896"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124825366f_0_0"/>
          <p:cNvSpPr txBox="1"/>
          <p:nvPr>
            <p:ph type="title"/>
          </p:nvPr>
        </p:nvSpPr>
        <p:spPr>
          <a:xfrm>
            <a:off x="287488" y="112775"/>
            <a:ext cx="8520600" cy="733500"/>
          </a:xfrm>
          <a:prstGeom prst="rect">
            <a:avLst/>
          </a:prstGeom>
          <a:solidFill>
            <a:srgbClr val="E91D63"/>
          </a:solidFill>
        </p:spPr>
        <p:txBody>
          <a:bodyPr anchorCtr="0" anchor="b" bIns="91425" lIns="91425" spcFirstLastPara="1" rIns="91425" wrap="square" tIns="91425">
            <a:normAutofit/>
          </a:bodyPr>
          <a:lstStyle/>
          <a:p>
            <a:pPr indent="0" lvl="0" marL="0" rtl="0" algn="l">
              <a:spcBef>
                <a:spcPts val="0"/>
              </a:spcBef>
              <a:spcAft>
                <a:spcPts val="0"/>
              </a:spcAft>
              <a:buNone/>
            </a:pPr>
            <a:r>
              <a:rPr lang="en"/>
              <a:t>What women &amp; men love to listen/read/watch to:</a:t>
            </a:r>
            <a:endParaRPr/>
          </a:p>
        </p:txBody>
      </p:sp>
      <p:pic>
        <p:nvPicPr>
          <p:cNvPr id="243" name="Google Shape;243;g1124825366f_0_0"/>
          <p:cNvPicPr preferRelativeResize="0"/>
          <p:nvPr/>
        </p:nvPicPr>
        <p:blipFill>
          <a:blip r:embed="rId3">
            <a:alphaModFix/>
          </a:blip>
          <a:stretch>
            <a:fillRect/>
          </a:stretch>
        </p:blipFill>
        <p:spPr>
          <a:xfrm>
            <a:off x="152400" y="998675"/>
            <a:ext cx="8413824" cy="39924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256d94cfb_1_80"/>
          <p:cNvSpPr txBox="1"/>
          <p:nvPr/>
        </p:nvSpPr>
        <p:spPr>
          <a:xfrm>
            <a:off x="245875" y="304550"/>
            <a:ext cx="8520600" cy="598200"/>
          </a:xfrm>
          <a:prstGeom prst="rect">
            <a:avLst/>
          </a:prstGeom>
          <a:solidFill>
            <a:srgbClr val="E91D63"/>
          </a:solidFill>
          <a:ln>
            <a:noFill/>
          </a:ln>
        </p:spPr>
        <p:txBody>
          <a:bodyPr anchorCtr="0" anchor="b"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30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ct val="72173"/>
              <a:buFont typeface="Arial"/>
              <a:buNone/>
            </a:pPr>
            <a:r>
              <a:rPr b="0" i="0" lang="en" sz="11500" u="none" cap="none" strike="noStrike">
                <a:solidFill>
                  <a:srgbClr val="424242"/>
                </a:solidFill>
                <a:latin typeface="Oswald"/>
                <a:ea typeface="Oswald"/>
                <a:cs typeface="Oswald"/>
                <a:sym typeface="Oswald"/>
              </a:rPr>
              <a:t>What women &amp; men are looking for:</a:t>
            </a:r>
            <a:endParaRPr b="0" i="0" sz="11500" u="none" cap="none" strike="noStrike">
              <a:solidFill>
                <a:srgbClr val="424242"/>
              </a:solidFill>
              <a:latin typeface="Oswald"/>
              <a:ea typeface="Oswald"/>
              <a:cs typeface="Oswald"/>
              <a:sym typeface="Oswald"/>
            </a:endParaRPr>
          </a:p>
        </p:txBody>
      </p:sp>
      <p:pic>
        <p:nvPicPr>
          <p:cNvPr id="249" name="Google Shape;249;g11256d94cfb_1_80"/>
          <p:cNvPicPr preferRelativeResize="0"/>
          <p:nvPr/>
        </p:nvPicPr>
        <p:blipFill>
          <a:blip r:embed="rId3">
            <a:alphaModFix/>
          </a:blip>
          <a:stretch>
            <a:fillRect/>
          </a:stretch>
        </p:blipFill>
        <p:spPr>
          <a:xfrm>
            <a:off x="347925" y="987325"/>
            <a:ext cx="8284124" cy="402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1256d94cfb_1_94"/>
          <p:cNvSpPr txBox="1"/>
          <p:nvPr/>
        </p:nvSpPr>
        <p:spPr>
          <a:xfrm>
            <a:off x="195650" y="432550"/>
            <a:ext cx="8520600" cy="789900"/>
          </a:xfrm>
          <a:prstGeom prst="rect">
            <a:avLst/>
          </a:prstGeom>
          <a:solidFill>
            <a:srgbClr val="E77BB5"/>
          </a:solidFill>
          <a:ln>
            <a:noFill/>
          </a:ln>
        </p:spPr>
        <p:txBody>
          <a:bodyPr anchorCtr="0" anchor="b"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000000"/>
              </a:buClr>
              <a:buSzPct val="100000"/>
              <a:buFont typeface="Arial"/>
              <a:buNone/>
            </a:pPr>
            <a:r>
              <a:t/>
            </a:r>
            <a:endParaRPr b="0" i="0" sz="30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ct val="100000"/>
              <a:buFont typeface="Arial"/>
              <a:buNone/>
            </a:pPr>
            <a:r>
              <a:t/>
            </a:r>
            <a:endParaRPr b="0" i="0" sz="3000" u="none" cap="none" strike="noStrike">
              <a:solidFill>
                <a:srgbClr val="424242"/>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ct val="100000"/>
              <a:buFont typeface="Arial"/>
              <a:buNone/>
            </a:pPr>
            <a:r>
              <a:t/>
            </a:r>
            <a:endParaRPr b="0" i="0" sz="1200" u="none" cap="none" strike="noStrike">
              <a:solidFill>
                <a:srgbClr val="212529"/>
              </a:solidFill>
              <a:highlight>
                <a:srgbClr val="FFFFFF"/>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ct val="100000"/>
              <a:buFont typeface="Arial"/>
              <a:buNone/>
            </a:pPr>
            <a:r>
              <a:t/>
            </a:r>
            <a:endParaRPr b="0" i="0" sz="1533" u="none" cap="none" strike="noStrike">
              <a:solidFill>
                <a:srgbClr val="212529"/>
              </a:solidFill>
              <a:highlight>
                <a:srgbClr val="FFFFFF"/>
              </a:highlight>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ct val="100000"/>
              <a:buFont typeface="Arial"/>
              <a:buNone/>
            </a:pPr>
            <a:r>
              <a:rPr b="0" i="0" lang="en" sz="12000" u="none" cap="none" strike="noStrike">
                <a:solidFill>
                  <a:srgbClr val="424242"/>
                </a:solidFill>
                <a:latin typeface="Oswald"/>
                <a:ea typeface="Oswald"/>
                <a:cs typeface="Oswald"/>
                <a:sym typeface="Oswald"/>
              </a:rPr>
              <a:t>Sentiment </a:t>
            </a:r>
            <a:r>
              <a:rPr lang="en" sz="12000">
                <a:solidFill>
                  <a:schemeClr val="dk2"/>
                </a:solidFill>
                <a:latin typeface="Oswald"/>
                <a:ea typeface="Oswald"/>
                <a:cs typeface="Oswald"/>
                <a:sym typeface="Oswald"/>
              </a:rPr>
              <a:t>Subjectivity</a:t>
            </a:r>
            <a:r>
              <a:rPr b="0" i="0" lang="en" sz="12000" u="none" cap="none" strike="noStrike">
                <a:solidFill>
                  <a:srgbClr val="424242"/>
                </a:solidFill>
                <a:latin typeface="Oswald"/>
                <a:ea typeface="Oswald"/>
                <a:cs typeface="Oswald"/>
                <a:sym typeface="Oswald"/>
              </a:rPr>
              <a:t> using TextBlob</a:t>
            </a:r>
            <a:endParaRPr sz="12000">
              <a:solidFill>
                <a:srgbClr val="424242"/>
              </a:solidFill>
              <a:latin typeface="Oswald"/>
              <a:ea typeface="Oswald"/>
              <a:cs typeface="Oswald"/>
              <a:sym typeface="Oswald"/>
            </a:endParaRPr>
          </a:p>
        </p:txBody>
      </p:sp>
      <p:pic>
        <p:nvPicPr>
          <p:cNvPr id="255" name="Google Shape;255;g11256d94cfb_1_94"/>
          <p:cNvPicPr preferRelativeResize="0"/>
          <p:nvPr/>
        </p:nvPicPr>
        <p:blipFill rotWithShape="1">
          <a:blip r:embed="rId3">
            <a:alphaModFix/>
          </a:blip>
          <a:srcRect b="0" l="0" r="0" t="0"/>
          <a:stretch/>
        </p:blipFill>
        <p:spPr>
          <a:xfrm>
            <a:off x="749762" y="1462200"/>
            <a:ext cx="7644475" cy="3681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1256d94cfb_1_175"/>
          <p:cNvSpPr txBox="1"/>
          <p:nvPr/>
        </p:nvSpPr>
        <p:spPr>
          <a:xfrm>
            <a:off x="311700" y="514075"/>
            <a:ext cx="8520600" cy="733500"/>
          </a:xfrm>
          <a:prstGeom prst="rect">
            <a:avLst/>
          </a:prstGeom>
          <a:solidFill>
            <a:srgbClr val="82C6FF"/>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Word Embedding / Similarity</a:t>
            </a:r>
            <a:endParaRPr b="0" i="0" sz="3000" u="none" cap="none" strike="noStrike">
              <a:solidFill>
                <a:srgbClr val="424242"/>
              </a:solidFill>
              <a:latin typeface="Oswald"/>
              <a:ea typeface="Oswald"/>
              <a:cs typeface="Oswald"/>
              <a:sym typeface="Oswald"/>
            </a:endParaRPr>
          </a:p>
        </p:txBody>
      </p:sp>
      <p:sp>
        <p:nvSpPr>
          <p:cNvPr id="261" name="Google Shape;261;g11256d94cfb_1_175"/>
          <p:cNvSpPr txBox="1"/>
          <p:nvPr/>
        </p:nvSpPr>
        <p:spPr>
          <a:xfrm>
            <a:off x="311700" y="1468825"/>
            <a:ext cx="8520600" cy="30999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Clr>
                <a:srgbClr val="000000"/>
              </a:buClr>
              <a:buSzPct val="100000"/>
              <a:buFont typeface="Arial"/>
              <a:buNone/>
            </a:pPr>
            <a:r>
              <a:rPr b="0" i="0" lang="en" sz="1800" u="none" cap="none" strike="noStrike">
                <a:solidFill>
                  <a:srgbClr val="424242"/>
                </a:solidFill>
                <a:latin typeface="Source Code Pro"/>
                <a:ea typeface="Source Code Pro"/>
                <a:cs typeface="Source Code Pro"/>
                <a:sym typeface="Source Code Pro"/>
              </a:rPr>
              <a:t>The similarity function in spaCy is by default calculated as cosine similarity, with vectors averaged over the document for missing words.</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0"/>
              </a:spcBef>
              <a:spcAft>
                <a:spcPts val="0"/>
              </a:spcAft>
              <a:buClr>
                <a:srgbClr val="000000"/>
              </a:buClr>
              <a:buSzPct val="100000"/>
              <a:buFont typeface="Arial"/>
              <a:buNone/>
            </a:pPr>
            <a:r>
              <a:t/>
            </a:r>
            <a:endParaRPr sz="1800">
              <a:solidFill>
                <a:srgbClr val="42424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1800">
                <a:solidFill>
                  <a:schemeClr val="dk2"/>
                </a:solidFill>
                <a:latin typeface="Source Code Pro"/>
                <a:ea typeface="Source Code Pro"/>
                <a:cs typeface="Source Code Pro"/>
                <a:sym typeface="Source Code Pro"/>
              </a:rPr>
              <a:t>We implemented a matcher function to find the matching score between a user and 4 potential matches according to their preferences.</a:t>
            </a:r>
            <a:endParaRPr sz="1800">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ct val="100000"/>
              <a:buFont typeface="Arial"/>
              <a:buNone/>
            </a:pPr>
            <a:r>
              <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rgbClr val="000000"/>
              </a:buClr>
              <a:buSzPct val="100000"/>
              <a:buFont typeface="Arial"/>
              <a:buNone/>
            </a:pPr>
            <a:r>
              <a:t/>
            </a: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00000"/>
              </a:lnSpc>
              <a:spcBef>
                <a:spcPts val="1200"/>
              </a:spcBef>
              <a:spcAft>
                <a:spcPts val="0"/>
              </a:spcAft>
              <a:buClr>
                <a:srgbClr val="000000"/>
              </a:buClr>
              <a:buSzPct val="100000"/>
              <a:buFont typeface="Arial"/>
              <a:buNone/>
            </a:pPr>
            <a:r>
              <a:t/>
            </a:r>
            <a:endParaRPr b="0" i="0" sz="1800" u="none" cap="none" strike="noStrike">
              <a:solidFill>
                <a:srgbClr val="424242"/>
              </a:solidFill>
              <a:latin typeface="Source Code Pro"/>
              <a:ea typeface="Source Code Pro"/>
              <a:cs typeface="Source Code Pro"/>
              <a:sym typeface="Source Code Pro"/>
            </a:endParaRPr>
          </a:p>
        </p:txBody>
      </p:sp>
      <p:pic>
        <p:nvPicPr>
          <p:cNvPr id="262" name="Google Shape;262;g11256d94cfb_1_175"/>
          <p:cNvPicPr preferRelativeResize="0"/>
          <p:nvPr/>
        </p:nvPicPr>
        <p:blipFill>
          <a:blip r:embed="rId3">
            <a:alphaModFix/>
          </a:blip>
          <a:stretch>
            <a:fillRect/>
          </a:stretch>
        </p:blipFill>
        <p:spPr>
          <a:xfrm>
            <a:off x="311700" y="3868600"/>
            <a:ext cx="8372907" cy="70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4" name="Shape 74"/>
        <p:cNvGrpSpPr/>
        <p:nvPr/>
      </p:nvGrpSpPr>
      <p:grpSpPr>
        <a:xfrm>
          <a:off x="0" y="0"/>
          <a:ext cx="0" cy="0"/>
          <a:chOff x="0" y="0"/>
          <a:chExt cx="0" cy="0"/>
        </a:xfrm>
      </p:grpSpPr>
      <p:sp>
        <p:nvSpPr>
          <p:cNvPr id="75" name="Google Shape;75;p3"/>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fontScale="90000"/>
          </a:bodyPr>
          <a:lstStyle/>
          <a:p>
            <a:pPr indent="0" lvl="0" marL="0" rtl="0" algn="l">
              <a:lnSpc>
                <a:spcPct val="115000"/>
              </a:lnSpc>
              <a:spcBef>
                <a:spcPts val="0"/>
              </a:spcBef>
              <a:spcAft>
                <a:spcPts val="1200"/>
              </a:spcAft>
              <a:buSzPct val="56689"/>
              <a:buNone/>
            </a:pPr>
            <a:r>
              <a:rPr lang="en">
                <a:latin typeface="Source Code Pro"/>
                <a:ea typeface="Source Code Pro"/>
                <a:cs typeface="Source Code Pro"/>
                <a:sym typeface="Source Code Pro"/>
              </a:rPr>
              <a:t>Essays Questions</a:t>
            </a:r>
            <a:endParaRPr sz="4200"/>
          </a:p>
        </p:txBody>
      </p:sp>
      <p:sp>
        <p:nvSpPr>
          <p:cNvPr id="76" name="Google Shape;76;p3"/>
          <p:cNvSpPr txBox="1"/>
          <p:nvPr>
            <p:ph idx="1" type="body"/>
          </p:nvPr>
        </p:nvSpPr>
        <p:spPr>
          <a:xfrm>
            <a:off x="311700" y="1468825"/>
            <a:ext cx="8520600" cy="3580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424242"/>
              </a:buClr>
              <a:buSzPts val="1800"/>
              <a:buAutoNum type="arabicPeriod"/>
            </a:pPr>
            <a:r>
              <a:rPr lang="en" u="sng">
                <a:solidFill>
                  <a:srgbClr val="424242"/>
                </a:solidFill>
              </a:rPr>
              <a:t>“My Self Summary”</a:t>
            </a:r>
            <a:endParaRPr u="sng">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“What I’m doing with my life”</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“I’m really good at”</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“The first thing people usually notice about me”</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u="sng">
                <a:solidFill>
                  <a:srgbClr val="424242"/>
                </a:solidFill>
              </a:rPr>
              <a:t>“Favorite books, movies, show, music, and food”</a:t>
            </a:r>
            <a:endParaRPr u="sng">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“The six things I could never do without”</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“I spend a lot of time thinking about”</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“On a typical Friday night I am”</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a:solidFill>
                  <a:srgbClr val="424242"/>
                </a:solidFill>
              </a:rPr>
              <a:t>“The most private thing I am willing to admit”</a:t>
            </a:r>
            <a:endParaRPr>
              <a:solidFill>
                <a:srgbClr val="424242"/>
              </a:solidFill>
            </a:endParaRPr>
          </a:p>
          <a:p>
            <a:pPr indent="-342900" lvl="0" marL="457200" rtl="0" algn="l">
              <a:lnSpc>
                <a:spcPct val="115000"/>
              </a:lnSpc>
              <a:spcBef>
                <a:spcPts val="0"/>
              </a:spcBef>
              <a:spcAft>
                <a:spcPts val="0"/>
              </a:spcAft>
              <a:buClr>
                <a:srgbClr val="424242"/>
              </a:buClr>
              <a:buSzPts val="1800"/>
              <a:buAutoNum type="arabicPeriod"/>
            </a:pPr>
            <a:r>
              <a:rPr lang="en" u="sng">
                <a:solidFill>
                  <a:srgbClr val="424242"/>
                </a:solidFill>
              </a:rPr>
              <a:t>“You should message me if…”</a:t>
            </a:r>
            <a:endParaRPr u="sng">
              <a:solidFill>
                <a:srgbClr val="424242"/>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1256d94cfb_1_183"/>
          <p:cNvSpPr txBox="1"/>
          <p:nvPr/>
        </p:nvSpPr>
        <p:spPr>
          <a:xfrm>
            <a:off x="311700" y="576975"/>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424242"/>
                </a:solidFill>
                <a:latin typeface="Oswald"/>
                <a:ea typeface="Oswald"/>
                <a:cs typeface="Oswald"/>
                <a:sym typeface="Oswald"/>
              </a:rPr>
              <a:t>Next Project - Hack the App using ML…</a:t>
            </a:r>
            <a:endParaRPr b="0" i="0" sz="3000" u="none" cap="none" strike="noStrike">
              <a:solidFill>
                <a:srgbClr val="424242"/>
              </a:solidFill>
              <a:latin typeface="Oswald"/>
              <a:ea typeface="Oswald"/>
              <a:cs typeface="Oswald"/>
              <a:sym typeface="Oswald"/>
            </a:endParaRPr>
          </a:p>
        </p:txBody>
      </p:sp>
      <p:pic>
        <p:nvPicPr>
          <p:cNvPr descr="Chris McKinlay uses the power of super-computing - and his own brain - to &quot;trend globally&quot; on a dating website. Then he finds true love.&#10;&#10;Chris McKinlay is a Data Scientist who got his doctorate from UCLA in Applied Mathematics. He first got turned onto the idea of applying mathematics during his time as a member of an offshoot of the MIT blackjack team. He later applied mathematics by hacking into the OkCupid dating website and eventually going on dates with 88 women. It took awhile, but the 88th woman was the one Chris had been hoping to find all along.&#10;&#10;Like Chris McKinlay's profile? Visit &quot;The Secret Life of Scientists and Engineers&quot; online and on Facebook.&#10;Web: http://www.pbs.org/wgbh/nova/secretlife/&#10;Facebook: http://www.facebook.com/novasecretlife&#10;&#10;&quot;The Secret Life of Scientists and Engineers&quot; is an Emmy-nominated web video series and site from the makers of the acclaimed science series, PBS's NOVA. Each episode profiles one of today's leading scientists, and shows what happens when the lab coats come off. Secret Life is produced by Seftel Productions, Inc." id="268" name="Google Shape;268;g11256d94cfb_1_183" title="Chris McKinlay - I Hacked OkCupid">
            <a:hlinkClick r:id="rId3"/>
          </p:cNvPr>
          <p:cNvPicPr preferRelativeResize="0"/>
          <p:nvPr/>
        </p:nvPicPr>
        <p:blipFill rotWithShape="1">
          <a:blip r:embed="rId4">
            <a:alphaModFix/>
          </a:blip>
          <a:srcRect b="0" l="0" r="0" t="0"/>
          <a:stretch/>
        </p:blipFill>
        <p:spPr>
          <a:xfrm>
            <a:off x="311700" y="1508575"/>
            <a:ext cx="4572000" cy="3354750"/>
          </a:xfrm>
          <a:prstGeom prst="rect">
            <a:avLst/>
          </a:prstGeom>
          <a:noFill/>
          <a:ln>
            <a:noFill/>
          </a:ln>
        </p:spPr>
      </p:pic>
      <p:sp>
        <p:nvSpPr>
          <p:cNvPr id="269" name="Google Shape;269;g11256d94cfb_1_183"/>
          <p:cNvSpPr txBox="1"/>
          <p:nvPr/>
        </p:nvSpPr>
        <p:spPr>
          <a:xfrm>
            <a:off x="7119000" y="4575900"/>
            <a:ext cx="1939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 Thank you</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6584"/>
        </a:solidFill>
      </p:bgPr>
    </p:bg>
    <p:spTree>
      <p:nvGrpSpPr>
        <p:cNvPr id="273" name="Shape 273"/>
        <p:cNvGrpSpPr/>
        <p:nvPr/>
      </p:nvGrpSpPr>
      <p:grpSpPr>
        <a:xfrm>
          <a:off x="0" y="0"/>
          <a:ext cx="0" cy="0"/>
          <a:chOff x="0" y="0"/>
          <a:chExt cx="0" cy="0"/>
        </a:xfrm>
      </p:grpSpPr>
      <p:sp>
        <p:nvSpPr>
          <p:cNvPr id="274" name="Google Shape;274;p1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75" name="Google Shape;275;p1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6" name="Google Shape;276;p19"/>
          <p:cNvPicPr preferRelativeResize="0"/>
          <p:nvPr/>
        </p:nvPicPr>
        <p:blipFill rotWithShape="1">
          <a:blip r:embed="rId3">
            <a:alphaModFix/>
          </a:blip>
          <a:srcRect b="0" l="0" r="0" t="0"/>
          <a:stretch/>
        </p:blipFill>
        <p:spPr>
          <a:xfrm>
            <a:off x="0" y="171450"/>
            <a:ext cx="9144000" cy="480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0" name="Shape 80"/>
        <p:cNvGrpSpPr/>
        <p:nvPr/>
      </p:nvGrpSpPr>
      <p:grpSpPr>
        <a:xfrm>
          <a:off x="0" y="0"/>
          <a:ext cx="0" cy="0"/>
          <a:chOff x="0" y="0"/>
          <a:chExt cx="0" cy="0"/>
        </a:xfrm>
      </p:grpSpPr>
      <p:sp>
        <p:nvSpPr>
          <p:cNvPr id="81" name="Google Shape;81;p4"/>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does the San Francisco online dating landscape look like?</a:t>
            </a:r>
            <a:endParaRPr/>
          </a:p>
        </p:txBody>
      </p:sp>
      <p:sp>
        <p:nvSpPr>
          <p:cNvPr id="82" name="Google Shape;82;p4"/>
          <p:cNvSpPr txBox="1"/>
          <p:nvPr>
            <p:ph idx="1" type="body"/>
          </p:nvPr>
        </p:nvSpPr>
        <p:spPr>
          <a:xfrm>
            <a:off x="311700" y="1468825"/>
            <a:ext cx="8520600" cy="3596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045"/>
              <a:t>Demanding work schedules, long commutes, San Francisco men who suffer from Peter Pan syndrome (guys who don’t approach women offline),and shortage of women are some of the most commonly referenced reasons for such frustration among single folks in San Francisco.</a:t>
            </a:r>
            <a:endParaRPr sz="1927">
              <a:solidFill>
                <a:srgbClr val="0A0A0A"/>
              </a:solidFill>
              <a:highlight>
                <a:srgbClr val="FFFFFF"/>
              </a:highlight>
              <a:latin typeface="Arial"/>
              <a:ea typeface="Arial"/>
              <a:cs typeface="Arial"/>
              <a:sym typeface="Arial"/>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Formatting and Cleaning Data</a:t>
            </a:r>
            <a:endParaRPr/>
          </a:p>
        </p:txBody>
      </p:sp>
      <p:pic>
        <p:nvPicPr>
          <p:cNvPr id="88" name="Google Shape;88;p5"/>
          <p:cNvPicPr preferRelativeResize="0"/>
          <p:nvPr/>
        </p:nvPicPr>
        <p:blipFill rotWithShape="1">
          <a:blip r:embed="rId3">
            <a:alphaModFix/>
          </a:blip>
          <a:srcRect b="0" l="0" r="0" t="0"/>
          <a:stretch/>
        </p:blipFill>
        <p:spPr>
          <a:xfrm>
            <a:off x="152400" y="1258400"/>
            <a:ext cx="4665875" cy="3732700"/>
          </a:xfrm>
          <a:prstGeom prst="rect">
            <a:avLst/>
          </a:prstGeom>
          <a:noFill/>
          <a:ln>
            <a:noFill/>
          </a:ln>
        </p:spPr>
      </p:pic>
      <p:sp>
        <p:nvSpPr>
          <p:cNvPr id="89" name="Google Shape;89;p5"/>
          <p:cNvSpPr txBox="1"/>
          <p:nvPr>
            <p:ph idx="4294967295" type="body"/>
          </p:nvPr>
        </p:nvSpPr>
        <p:spPr>
          <a:xfrm>
            <a:off x="5237875" y="1468825"/>
            <a:ext cx="3594300" cy="3596100"/>
          </a:xfrm>
          <a:prstGeom prst="rect">
            <a:avLst/>
          </a:prstGeom>
          <a:noFill/>
          <a:ln>
            <a:noFill/>
          </a:ln>
        </p:spPr>
        <p:txBody>
          <a:bodyPr anchorCtr="0" anchor="t" bIns="91425" lIns="91425" spcFirstLastPara="1" rIns="91425" wrap="square" tIns="91425">
            <a:normAutofit/>
          </a:bodyPr>
          <a:lstStyle/>
          <a:p>
            <a:pPr indent="-358564" lvl="0" marL="457200" rtl="0" algn="l">
              <a:lnSpc>
                <a:spcPct val="115000"/>
              </a:lnSpc>
              <a:spcBef>
                <a:spcPts val="0"/>
              </a:spcBef>
              <a:spcAft>
                <a:spcPts val="0"/>
              </a:spcAft>
              <a:buSzPts val="2047"/>
              <a:buChar char="●"/>
            </a:pPr>
            <a:r>
              <a:rPr lang="en" sz="2045"/>
              <a:t>Convert height to meters, split city and state, take only the religion name</a:t>
            </a:r>
            <a:endParaRPr sz="2045"/>
          </a:p>
          <a:p>
            <a:pPr indent="-358564" lvl="0" marL="457200" rtl="0" algn="l">
              <a:lnSpc>
                <a:spcPct val="115000"/>
              </a:lnSpc>
              <a:spcBef>
                <a:spcPts val="0"/>
              </a:spcBef>
              <a:spcAft>
                <a:spcPts val="0"/>
              </a:spcAft>
              <a:buSzPts val="2047"/>
              <a:buChar char="●"/>
            </a:pPr>
            <a:r>
              <a:rPr lang="en" sz="2045"/>
              <a:t>Find missing values</a:t>
            </a:r>
            <a:endParaRPr sz="2045"/>
          </a:p>
          <a:p>
            <a:pPr indent="-358564" lvl="0" marL="457200" rtl="0" algn="l">
              <a:lnSpc>
                <a:spcPct val="115000"/>
              </a:lnSpc>
              <a:spcBef>
                <a:spcPts val="0"/>
              </a:spcBef>
              <a:spcAft>
                <a:spcPts val="0"/>
              </a:spcAft>
              <a:buSzPts val="2047"/>
              <a:buChar char="●"/>
            </a:pPr>
            <a:r>
              <a:rPr lang="en" sz="2045"/>
              <a:t>Height Analysis</a:t>
            </a:r>
            <a:endParaRPr sz="2045"/>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Find missing values</a:t>
            </a:r>
            <a:endParaRPr/>
          </a:p>
        </p:txBody>
      </p:sp>
      <p:pic>
        <p:nvPicPr>
          <p:cNvPr id="95" name="Google Shape;95;p6"/>
          <p:cNvPicPr preferRelativeResize="0"/>
          <p:nvPr/>
        </p:nvPicPr>
        <p:blipFill rotWithShape="1">
          <a:blip r:embed="rId3">
            <a:alphaModFix/>
          </a:blip>
          <a:srcRect b="0" l="0" r="0" t="0"/>
          <a:stretch/>
        </p:blipFill>
        <p:spPr>
          <a:xfrm>
            <a:off x="311700" y="1242675"/>
            <a:ext cx="2650272" cy="373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Height Analysis</a:t>
            </a:r>
            <a:endParaRPr/>
          </a:p>
        </p:txBody>
      </p:sp>
      <p:pic>
        <p:nvPicPr>
          <p:cNvPr id="101" name="Google Shape;101;p7"/>
          <p:cNvPicPr preferRelativeResize="0"/>
          <p:nvPr/>
        </p:nvPicPr>
        <p:blipFill rotWithShape="1">
          <a:blip r:embed="rId3">
            <a:alphaModFix/>
          </a:blip>
          <a:srcRect b="0" l="0" r="0" t="0"/>
          <a:stretch/>
        </p:blipFill>
        <p:spPr>
          <a:xfrm>
            <a:off x="152400" y="1258400"/>
            <a:ext cx="3686175" cy="2514600"/>
          </a:xfrm>
          <a:prstGeom prst="rect">
            <a:avLst/>
          </a:prstGeom>
          <a:noFill/>
          <a:ln>
            <a:noFill/>
          </a:ln>
        </p:spPr>
      </p:pic>
      <p:pic>
        <p:nvPicPr>
          <p:cNvPr id="102" name="Google Shape;102;p7"/>
          <p:cNvPicPr preferRelativeResize="0"/>
          <p:nvPr/>
        </p:nvPicPr>
        <p:blipFill rotWithShape="1">
          <a:blip r:embed="rId4">
            <a:alphaModFix/>
          </a:blip>
          <a:srcRect b="0" l="0" r="0" t="0"/>
          <a:stretch/>
        </p:blipFill>
        <p:spPr>
          <a:xfrm>
            <a:off x="5013375" y="1258400"/>
            <a:ext cx="3705225" cy="2514600"/>
          </a:xfrm>
          <a:prstGeom prst="rect">
            <a:avLst/>
          </a:prstGeom>
          <a:noFill/>
          <a:ln>
            <a:noFill/>
          </a:ln>
        </p:spPr>
      </p:pic>
      <p:cxnSp>
        <p:nvCxnSpPr>
          <p:cNvPr id="103" name="Google Shape;103;p7"/>
          <p:cNvCxnSpPr/>
          <p:nvPr/>
        </p:nvCxnSpPr>
        <p:spPr>
          <a:xfrm>
            <a:off x="4032675" y="2515700"/>
            <a:ext cx="7866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07" name="Shape 107"/>
        <p:cNvGrpSpPr/>
        <p:nvPr/>
      </p:nvGrpSpPr>
      <p:grpSpPr>
        <a:xfrm>
          <a:off x="0" y="0"/>
          <a:ext cx="0" cy="0"/>
          <a:chOff x="0" y="0"/>
          <a:chExt cx="0" cy="0"/>
        </a:xfrm>
      </p:grpSpPr>
      <p:sp>
        <p:nvSpPr>
          <p:cNvPr id="108" name="Google Shape;108;p8"/>
          <p:cNvSpPr txBox="1"/>
          <p:nvPr>
            <p:ph type="title"/>
          </p:nvPr>
        </p:nvSpPr>
        <p:spPr>
          <a:xfrm>
            <a:off x="311700" y="372500"/>
            <a:ext cx="85206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Business Questions and Analysis </a:t>
            </a:r>
            <a:endParaRPr/>
          </a:p>
        </p:txBody>
      </p:sp>
      <p:pic>
        <p:nvPicPr>
          <p:cNvPr id="109" name="Google Shape;109;p8"/>
          <p:cNvPicPr preferRelativeResize="0"/>
          <p:nvPr/>
        </p:nvPicPr>
        <p:blipFill rotWithShape="1">
          <a:blip r:embed="rId3">
            <a:alphaModFix/>
          </a:blip>
          <a:srcRect b="0" l="0" r="0" t="0"/>
          <a:stretch/>
        </p:blipFill>
        <p:spPr>
          <a:xfrm>
            <a:off x="311700" y="1321325"/>
            <a:ext cx="2882394" cy="373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0" y="0"/>
            <a:ext cx="3660000" cy="733500"/>
          </a:xfrm>
          <a:prstGeom prst="rect">
            <a:avLst/>
          </a:prstGeom>
          <a:solidFill>
            <a:srgbClr val="E77BB5"/>
          </a:solid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Age , sex and orientation </a:t>
            </a:r>
            <a:endParaRPr/>
          </a:p>
        </p:txBody>
      </p:sp>
      <p:sp>
        <p:nvSpPr>
          <p:cNvPr id="115" name="Google Shape;115;p9"/>
          <p:cNvSpPr txBox="1"/>
          <p:nvPr>
            <p:ph idx="1" type="body"/>
          </p:nvPr>
        </p:nvSpPr>
        <p:spPr>
          <a:xfrm>
            <a:off x="3801550" y="0"/>
            <a:ext cx="5557500" cy="128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600"/>
              <a:t>Hii SSL, we are a hip new night club for singles, can you please tell us about our target audience? </a:t>
            </a:r>
            <a:endParaRPr sz="1600"/>
          </a:p>
        </p:txBody>
      </p:sp>
      <p:pic>
        <p:nvPicPr>
          <p:cNvPr id="116" name="Google Shape;116;p9"/>
          <p:cNvPicPr preferRelativeResize="0"/>
          <p:nvPr/>
        </p:nvPicPr>
        <p:blipFill rotWithShape="1">
          <a:blip r:embed="rId4">
            <a:alphaModFix/>
          </a:blip>
          <a:srcRect b="0" l="0" r="0" t="0"/>
          <a:stretch/>
        </p:blipFill>
        <p:spPr>
          <a:xfrm>
            <a:off x="125151" y="1419025"/>
            <a:ext cx="6699232" cy="3419675"/>
          </a:xfrm>
          <a:prstGeom prst="rect">
            <a:avLst/>
          </a:prstGeom>
          <a:noFill/>
          <a:ln>
            <a:noFill/>
          </a:ln>
        </p:spPr>
      </p:pic>
      <p:sp>
        <p:nvSpPr>
          <p:cNvPr id="117" name="Google Shape;117;p9"/>
          <p:cNvSpPr txBox="1"/>
          <p:nvPr/>
        </p:nvSpPr>
        <p:spPr>
          <a:xfrm>
            <a:off x="6898341" y="895200"/>
            <a:ext cx="1902859" cy="3693288"/>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Source Code Pro"/>
              <a:buChar char="-"/>
            </a:pPr>
            <a:r>
              <a:rPr b="0" i="0" lang="en" sz="1200" u="none" cap="none" strike="noStrike">
                <a:solidFill>
                  <a:srgbClr val="000000"/>
                </a:solidFill>
                <a:latin typeface="Source Code Pro"/>
                <a:ea typeface="Source Code Pro"/>
                <a:cs typeface="Source Code Pro"/>
                <a:sym typeface="Source Code Pro"/>
              </a:rPr>
              <a:t>Most of the single male and female are between 24-30</a:t>
            </a:r>
            <a:endParaRPr b="0" i="0" sz="1200" u="none" cap="none" strike="noStrike">
              <a:solidFill>
                <a:srgbClr val="000000"/>
              </a:solidFill>
              <a:latin typeface="Source Code Pro"/>
              <a:ea typeface="Source Code Pro"/>
              <a:cs typeface="Source Code Pro"/>
              <a:sym typeface="Source Code Pro"/>
            </a:endParaRPr>
          </a:p>
          <a:p>
            <a:pPr indent="-304800" lvl="0" marL="457200" marR="0" rtl="0" algn="l">
              <a:lnSpc>
                <a:spcPct val="100000"/>
              </a:lnSpc>
              <a:spcBef>
                <a:spcPts val="0"/>
              </a:spcBef>
              <a:spcAft>
                <a:spcPts val="0"/>
              </a:spcAft>
              <a:buClr>
                <a:srgbClr val="000000"/>
              </a:buClr>
              <a:buSzPts val="1200"/>
              <a:buFont typeface="Source Code Pro"/>
              <a:buChar char="-"/>
            </a:pPr>
            <a:r>
              <a:rPr b="0" i="0" lang="en" sz="1200" u="none" cap="none" strike="noStrike">
                <a:solidFill>
                  <a:srgbClr val="000000"/>
                </a:solidFill>
                <a:latin typeface="Source Code Pro"/>
                <a:ea typeface="Source Code Pro"/>
                <a:cs typeface="Source Code Pro"/>
                <a:sym typeface="Source Code Pro"/>
              </a:rPr>
              <a:t>you can see that the older they get its more even between the sexes </a:t>
            </a:r>
            <a:endParaRPr b="0" i="0" sz="1200" u="none" cap="none" strike="noStrike">
              <a:solidFill>
                <a:srgbClr val="000000"/>
              </a:solidFill>
              <a:latin typeface="Source Code Pro"/>
              <a:ea typeface="Source Code Pro"/>
              <a:cs typeface="Source Code Pro"/>
              <a:sym typeface="Source Code Pro"/>
            </a:endParaRPr>
          </a:p>
          <a:p>
            <a:pPr indent="-304800" lvl="0" marL="457200" marR="0" rtl="0" algn="l">
              <a:lnSpc>
                <a:spcPct val="100000"/>
              </a:lnSpc>
              <a:spcBef>
                <a:spcPts val="0"/>
              </a:spcBef>
              <a:spcAft>
                <a:spcPts val="0"/>
              </a:spcAft>
              <a:buClr>
                <a:srgbClr val="000000"/>
              </a:buClr>
              <a:buSzPts val="1200"/>
              <a:buFont typeface="Source Code Pro"/>
              <a:buChar char="-"/>
            </a:pPr>
            <a:r>
              <a:rPr b="0" i="0" lang="en" sz="1200" u="none" cap="none" strike="noStrike">
                <a:solidFill>
                  <a:srgbClr val="000000"/>
                </a:solidFill>
                <a:latin typeface="Source Code Pro"/>
                <a:ea typeface="Source Code Pro"/>
                <a:cs typeface="Source Code Pro"/>
                <a:sym typeface="Source Code Pro"/>
              </a:rPr>
              <a:t>We also build HTML so the night club can go into more details about the target audience</a:t>
            </a:r>
            <a:endParaRPr b="0" i="0" sz="1200" u="none" cap="none" strike="noStrike">
              <a:solidFill>
                <a:srgbClr val="000000"/>
              </a:solidFill>
              <a:latin typeface="Source Code Pro"/>
              <a:ea typeface="Source Code Pro"/>
              <a:cs typeface="Source Code Pro"/>
              <a:sym typeface="Source Code Pro"/>
            </a:endParaRPr>
          </a:p>
        </p:txBody>
      </p:sp>
      <p:graphicFrame>
        <p:nvGraphicFramePr>
          <p:cNvPr id="118" name="Google Shape;118;p9"/>
          <p:cNvGraphicFramePr/>
          <p:nvPr/>
        </p:nvGraphicFramePr>
        <p:xfrm>
          <a:off x="6453232" y="4466875"/>
          <a:ext cx="1081088" cy="546100"/>
        </p:xfrm>
        <a:graphic>
          <a:graphicData uri="http://schemas.openxmlformats.org/presentationml/2006/ole">
            <mc:AlternateContent>
              <mc:Choice Requires="v">
                <p:oleObj r:id="rId5" imgH="546100" imgW="1081088" progId="Package" spid="_x0000_s1">
                  <p:embed/>
                </p:oleObj>
              </mc:Choice>
              <mc:Fallback>
                <p:oleObj r:id="rId6" imgH="546100" imgW="1081088" progId="Package">
                  <p:embed/>
                  <p:pic>
                    <p:nvPicPr>
                      <p:cNvPr id="118" name="Google Shape;118;p9"/>
                      <p:cNvPicPr preferRelativeResize="0"/>
                      <p:nvPr/>
                    </p:nvPicPr>
                    <p:blipFill rotWithShape="1">
                      <a:blip r:embed="rId7">
                        <a:alphaModFix/>
                      </a:blip>
                      <a:srcRect b="0" l="0" r="0" t="0"/>
                      <a:stretch/>
                    </p:blipFill>
                    <p:spPr>
                      <a:xfrm>
                        <a:off x="6453232" y="4466875"/>
                        <a:ext cx="1081088" cy="546100"/>
                      </a:xfrm>
                      <a:prstGeom prst="rect">
                        <a:avLst/>
                      </a:prstGeom>
                      <a:noFill/>
                      <a:ln>
                        <a:noFill/>
                      </a:ln>
                    </p:spPr>
                  </p:pic>
                </p:oleObj>
              </mc:Fallback>
            </mc:AlternateContent>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